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1" r:id="rId44"/>
    <p:sldId id="299" r:id="rId45"/>
    <p:sldId id="300" r:id="rId46"/>
    <p:sldId id="301" r:id="rId47"/>
    <p:sldId id="303" r:id="rId48"/>
    <p:sldId id="302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12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14012-6932-4B62-AA3B-E49DD02976A9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49B08-5D9C-421B-91E8-47560E8C8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1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49B08-5D9C-421B-91E8-47560E8C879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5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5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8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2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9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72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9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40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0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9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38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AE622DE-290D-46ED-BC5E-2F3B7D967E49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9B3E7D3-9B98-4B2D-AA2C-EF163DC3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4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gdcvault.com/play/1018182/Low-Level-Thinking-in-High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gdcvault.com/play/1018182/Low-Level-Thinking-in-High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gpugems/gpugems2/part-i-geometric-complexity/chapter-6-hardware-occlusion-queries-made-usefu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51B7-8BEC-4F7D-A2A5-0D89CC72AA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Efficiency &amp; Optimizations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53603-4B8F-4906-AC2A-6A251050C1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73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C9391-364E-4B1A-AF23-DE0FB72D6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look at two techniques</a:t>
            </a:r>
          </a:p>
          <a:p>
            <a:pPr marL="392113" lvl="1" indent="0">
              <a:buNone/>
            </a:pPr>
            <a:endParaRPr lang="en-US" dirty="0"/>
          </a:p>
          <a:p>
            <a:r>
              <a:rPr lang="en-US" dirty="0"/>
              <a:t>Static batching</a:t>
            </a:r>
          </a:p>
          <a:p>
            <a:pPr lvl="1"/>
            <a:r>
              <a:rPr lang="en-US" dirty="0"/>
              <a:t>Make one large mesh out</a:t>
            </a:r>
            <a:br>
              <a:rPr lang="en-US" dirty="0"/>
            </a:br>
            <a:r>
              <a:rPr lang="en-US" dirty="0"/>
              <a:t>of smaller, similar entities</a:t>
            </a:r>
          </a:p>
          <a:p>
            <a:pPr lvl="1"/>
            <a:endParaRPr lang="en-US" dirty="0"/>
          </a:p>
          <a:p>
            <a:r>
              <a:rPr lang="en-US" dirty="0"/>
              <a:t>Instanced rendering</a:t>
            </a:r>
          </a:p>
          <a:p>
            <a:pPr lvl="1"/>
            <a:r>
              <a:rPr lang="en-US" dirty="0"/>
              <a:t>Tell the GPU how many</a:t>
            </a:r>
            <a:br>
              <a:rPr lang="en-US" dirty="0"/>
            </a:br>
            <a:r>
              <a:rPr lang="en-US" dirty="0"/>
              <a:t>copies of a mesh to draw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E4197-1FA7-42BF-A81F-87232981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Drawing more efficiently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C9CED0-014B-4965-A670-328621C5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903" y="252491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48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C9391-364E-4B1A-AF23-DE0FB72D6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when you have:</a:t>
            </a:r>
          </a:p>
          <a:p>
            <a:pPr lvl="1"/>
            <a:r>
              <a:rPr lang="en-US" dirty="0"/>
              <a:t>Multiple entities</a:t>
            </a:r>
          </a:p>
          <a:p>
            <a:pPr lvl="1"/>
            <a:r>
              <a:rPr lang="en-US" dirty="0"/>
              <a:t>Which never move (they’re static)</a:t>
            </a:r>
          </a:p>
          <a:p>
            <a:pPr lvl="1"/>
            <a:r>
              <a:rPr lang="en-US" dirty="0"/>
              <a:t>All using the same material</a:t>
            </a:r>
          </a:p>
          <a:p>
            <a:pPr marL="392113" lvl="1" indent="0">
              <a:buNone/>
            </a:pPr>
            <a:endParaRPr lang="en-US" dirty="0"/>
          </a:p>
          <a:p>
            <a:r>
              <a:rPr lang="en-US" dirty="0"/>
              <a:t>At load time:</a:t>
            </a:r>
          </a:p>
          <a:p>
            <a:pPr lvl="1"/>
            <a:r>
              <a:rPr lang="en-US" dirty="0"/>
              <a:t>Make a copy of each object’s vertices</a:t>
            </a:r>
          </a:p>
          <a:p>
            <a:pPr lvl="1"/>
            <a:r>
              <a:rPr lang="en-US" dirty="0"/>
              <a:t>Apply final world matrix to each</a:t>
            </a:r>
          </a:p>
          <a:p>
            <a:pPr lvl="1"/>
            <a:r>
              <a:rPr lang="en-US" dirty="0"/>
              <a:t>Combine into one large vertex buffer</a:t>
            </a:r>
          </a:p>
          <a:p>
            <a:endParaRPr lang="en-US" dirty="0"/>
          </a:p>
          <a:p>
            <a:r>
              <a:rPr lang="en-US" dirty="0"/>
              <a:t>Render with a single draw call!</a:t>
            </a:r>
          </a:p>
          <a:p>
            <a:pPr marL="392113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E4197-1FA7-42BF-A81F-87232981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batching</a:t>
            </a:r>
          </a:p>
        </p:txBody>
      </p:sp>
      <p:pic>
        <p:nvPicPr>
          <p:cNvPr id="8" name="Graphic 7" descr="House">
            <a:extLst>
              <a:ext uri="{FF2B5EF4-FFF2-40B4-BE49-F238E27FC236}">
                <a16:creationId xmlns:a16="http://schemas.microsoft.com/office/drawing/2014/main" id="{80FC38D1-81EF-4150-B093-76C03E4FB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8985" y="420622"/>
            <a:ext cx="914400" cy="914400"/>
          </a:xfrm>
          <a:prstGeom prst="rect">
            <a:avLst/>
          </a:prstGeom>
        </p:spPr>
      </p:pic>
      <p:pic>
        <p:nvPicPr>
          <p:cNvPr id="9" name="Graphic 8" descr="House">
            <a:extLst>
              <a:ext uri="{FF2B5EF4-FFF2-40B4-BE49-F238E27FC236}">
                <a16:creationId xmlns:a16="http://schemas.microsoft.com/office/drawing/2014/main" id="{8156A5B5-90F7-4383-BF62-564723B2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674" y="393700"/>
            <a:ext cx="914400" cy="914400"/>
          </a:xfrm>
          <a:prstGeom prst="rect">
            <a:avLst/>
          </a:prstGeom>
        </p:spPr>
      </p:pic>
      <p:pic>
        <p:nvPicPr>
          <p:cNvPr id="10" name="Graphic 9" descr="House">
            <a:extLst>
              <a:ext uri="{FF2B5EF4-FFF2-40B4-BE49-F238E27FC236}">
                <a16:creationId xmlns:a16="http://schemas.microsoft.com/office/drawing/2014/main" id="{1E551959-366C-4E64-AD57-C2A69D241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4363" y="388938"/>
            <a:ext cx="914400" cy="914400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FC841674-8954-427F-B403-0D51730EC15A}"/>
              </a:ext>
            </a:extLst>
          </p:cNvPr>
          <p:cNvSpPr/>
          <p:nvPr/>
        </p:nvSpPr>
        <p:spPr>
          <a:xfrm>
            <a:off x="6112009" y="757825"/>
            <a:ext cx="461042" cy="461042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061F51A7-7D67-4992-8BD0-ABA98E0DCB8D}"/>
              </a:ext>
            </a:extLst>
          </p:cNvPr>
          <p:cNvSpPr/>
          <p:nvPr/>
        </p:nvSpPr>
        <p:spPr>
          <a:xfrm>
            <a:off x="7424698" y="757825"/>
            <a:ext cx="461042" cy="461042"/>
          </a:xfrm>
          <a:prstGeom prst="mathPlu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79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5DA81A-E34B-4508-A057-291263A5C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At start up, each set of static objects have their vertices combined into a single vertex buffer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03B4B-832F-4F23-8207-CEEDD85F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batching example</a:t>
            </a:r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350CAE6F-A45C-4AAD-BCB8-724A5F4A4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1492" y="2998587"/>
            <a:ext cx="914400" cy="914400"/>
          </a:xfrm>
          <a:prstGeom prst="rect">
            <a:avLst/>
          </a:prstGeom>
        </p:spPr>
      </p:pic>
      <p:pic>
        <p:nvPicPr>
          <p:cNvPr id="5" name="Graphic 4" descr="House">
            <a:extLst>
              <a:ext uri="{FF2B5EF4-FFF2-40B4-BE49-F238E27FC236}">
                <a16:creationId xmlns:a16="http://schemas.microsoft.com/office/drawing/2014/main" id="{07D51DEF-56EF-4FFC-A98A-F7E1A30D8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1452" y="2998587"/>
            <a:ext cx="914400" cy="914400"/>
          </a:xfrm>
          <a:prstGeom prst="rect">
            <a:avLst/>
          </a:prstGeom>
        </p:spPr>
      </p:pic>
      <p:pic>
        <p:nvPicPr>
          <p:cNvPr id="6" name="Graphic 5" descr="House">
            <a:extLst>
              <a:ext uri="{FF2B5EF4-FFF2-40B4-BE49-F238E27FC236}">
                <a16:creationId xmlns:a16="http://schemas.microsoft.com/office/drawing/2014/main" id="{D14C6692-C174-4C3D-88A4-4B9F0672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1453" y="2998587"/>
            <a:ext cx="914400" cy="914400"/>
          </a:xfrm>
          <a:prstGeom prst="rect">
            <a:avLst/>
          </a:prstGeom>
        </p:spPr>
      </p:pic>
      <p:pic>
        <p:nvPicPr>
          <p:cNvPr id="8" name="Graphic 7" descr="Fir tree">
            <a:extLst>
              <a:ext uri="{FF2B5EF4-FFF2-40B4-BE49-F238E27FC236}">
                <a16:creationId xmlns:a16="http://schemas.microsoft.com/office/drawing/2014/main" id="{99BF4845-06D9-46B6-8BCA-59EE6D95A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5852" y="2935087"/>
            <a:ext cx="914400" cy="914400"/>
          </a:xfrm>
          <a:prstGeom prst="rect">
            <a:avLst/>
          </a:prstGeom>
        </p:spPr>
      </p:pic>
      <p:pic>
        <p:nvPicPr>
          <p:cNvPr id="10" name="Graphic 9" descr="Palm tree">
            <a:extLst>
              <a:ext uri="{FF2B5EF4-FFF2-40B4-BE49-F238E27FC236}">
                <a16:creationId xmlns:a16="http://schemas.microsoft.com/office/drawing/2014/main" id="{8340B707-93EB-4F2D-AFC2-3DCC68079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891" y="2627993"/>
            <a:ext cx="1251216" cy="1251216"/>
          </a:xfrm>
          <a:prstGeom prst="rect">
            <a:avLst/>
          </a:prstGeom>
        </p:spPr>
      </p:pic>
      <p:pic>
        <p:nvPicPr>
          <p:cNvPr id="11" name="Graphic 10" descr="Fir tree">
            <a:extLst>
              <a:ext uri="{FF2B5EF4-FFF2-40B4-BE49-F238E27FC236}">
                <a16:creationId xmlns:a16="http://schemas.microsoft.com/office/drawing/2014/main" id="{AD1071EC-F180-4D01-85DD-DA6E7CA2D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0698" y="2759100"/>
            <a:ext cx="1119308" cy="1119308"/>
          </a:xfrm>
          <a:prstGeom prst="rect">
            <a:avLst/>
          </a:prstGeom>
        </p:spPr>
      </p:pic>
      <p:pic>
        <p:nvPicPr>
          <p:cNvPr id="12" name="Graphic 11" descr="Fir tree">
            <a:extLst>
              <a:ext uri="{FF2B5EF4-FFF2-40B4-BE49-F238E27FC236}">
                <a16:creationId xmlns:a16="http://schemas.microsoft.com/office/drawing/2014/main" id="{06958238-7C06-4799-8F4C-6276E8822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759" y="2479540"/>
            <a:ext cx="1401697" cy="1401697"/>
          </a:xfrm>
          <a:prstGeom prst="rect">
            <a:avLst/>
          </a:prstGeom>
        </p:spPr>
      </p:pic>
      <p:pic>
        <p:nvPicPr>
          <p:cNvPr id="13" name="Graphic 12" descr="Palm tree">
            <a:extLst>
              <a:ext uri="{FF2B5EF4-FFF2-40B4-BE49-F238E27FC236}">
                <a16:creationId xmlns:a16="http://schemas.microsoft.com/office/drawing/2014/main" id="{685B953E-D24A-4560-BA83-63F6AF51D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4606" y="2759901"/>
            <a:ext cx="1119308" cy="1119308"/>
          </a:xfrm>
          <a:prstGeom prst="rect">
            <a:avLst/>
          </a:prstGeom>
        </p:spPr>
      </p:pic>
      <p:pic>
        <p:nvPicPr>
          <p:cNvPr id="14" name="Graphic 13" descr="Fir tree">
            <a:extLst>
              <a:ext uri="{FF2B5EF4-FFF2-40B4-BE49-F238E27FC236}">
                <a16:creationId xmlns:a16="http://schemas.microsoft.com/office/drawing/2014/main" id="{5EA3A184-BF27-4B46-B14C-256287DF1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622625" y="3318754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B997D0-3000-41B0-AB4F-D2F2E0FF900F}"/>
              </a:ext>
            </a:extLst>
          </p:cNvPr>
          <p:cNvSpPr txBox="1"/>
          <p:nvPr/>
        </p:nvSpPr>
        <p:spPr>
          <a:xfrm>
            <a:off x="2862367" y="4117094"/>
            <a:ext cx="35205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1: Christmas trees</a:t>
            </a:r>
          </a:p>
          <a:p>
            <a:r>
              <a:rPr lang="en-US" dirty="0"/>
              <a:t>Batch 2: Houses</a:t>
            </a:r>
          </a:p>
          <a:p>
            <a:r>
              <a:rPr lang="en-US" dirty="0"/>
              <a:t>Batch 3: Palm trees</a:t>
            </a:r>
          </a:p>
          <a:p>
            <a:endParaRPr lang="en-US" dirty="0"/>
          </a:p>
          <a:p>
            <a:r>
              <a:rPr lang="en-US" dirty="0"/>
              <a:t>Total draw calls: 3</a:t>
            </a:r>
          </a:p>
        </p:txBody>
      </p:sp>
    </p:spTree>
    <p:extLst>
      <p:ext uri="{BB962C8B-B14F-4D97-AF65-F5344CB8AC3E}">
        <p14:creationId xmlns:p14="http://schemas.microsoft.com/office/powerpoint/2010/main" val="229949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9CA184-E413-48BF-9C2D-12ED00F88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Renders whole batch at once</a:t>
            </a:r>
          </a:p>
          <a:p>
            <a:pPr lvl="1"/>
            <a:r>
              <a:rPr lang="en-US" dirty="0"/>
              <a:t>Can’t cull pieces of it</a:t>
            </a:r>
          </a:p>
          <a:p>
            <a:pPr lvl="1"/>
            <a:r>
              <a:rPr lang="en-US" dirty="0"/>
              <a:t>Since it’s one draw call</a:t>
            </a:r>
          </a:p>
          <a:p>
            <a:pPr lvl="1"/>
            <a:endParaRPr lang="en-US" dirty="0"/>
          </a:p>
          <a:p>
            <a:r>
              <a:rPr lang="en-US" dirty="0"/>
              <a:t>Vertex buffer can get large</a:t>
            </a:r>
          </a:p>
          <a:p>
            <a:pPr lvl="1"/>
            <a:r>
              <a:rPr lang="en-US" dirty="0"/>
              <a:t>Not inherently bad</a:t>
            </a:r>
          </a:p>
          <a:p>
            <a:pPr lvl="1"/>
            <a:r>
              <a:rPr lang="en-US" dirty="0"/>
              <a:t>But each vertex must be transformed</a:t>
            </a:r>
          </a:p>
          <a:p>
            <a:pPr lvl="1"/>
            <a:r>
              <a:rPr lang="en-US" dirty="0"/>
              <a:t>Even if off screen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64D0A9-C7CB-4554-B779-21ADB006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batching drawbacks</a:t>
            </a:r>
          </a:p>
        </p:txBody>
      </p:sp>
    </p:spTree>
    <p:extLst>
      <p:ext uri="{BB962C8B-B14F-4D97-AF65-F5344CB8AC3E}">
        <p14:creationId xmlns:p14="http://schemas.microsoft.com/office/powerpoint/2010/main" val="135027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B9FA40-81CB-4D0E-8FEB-6AEB6E4D0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when you have:</a:t>
            </a:r>
          </a:p>
          <a:p>
            <a:pPr lvl="1"/>
            <a:r>
              <a:rPr lang="en-US" dirty="0"/>
              <a:t>Multiple entities</a:t>
            </a:r>
          </a:p>
          <a:p>
            <a:pPr lvl="1"/>
            <a:r>
              <a:rPr lang="en-US" dirty="0"/>
              <a:t>With the same mesh &amp; material</a:t>
            </a:r>
          </a:p>
          <a:p>
            <a:pPr lvl="1"/>
            <a:endParaRPr lang="en-US" dirty="0"/>
          </a:p>
          <a:p>
            <a:r>
              <a:rPr lang="en-US" dirty="0"/>
              <a:t>Tell the GPU to render N instances</a:t>
            </a:r>
          </a:p>
          <a:p>
            <a:pPr lvl="1"/>
            <a:r>
              <a:rPr lang="en-US" dirty="0"/>
              <a:t>As you call Draw()</a:t>
            </a:r>
          </a:p>
          <a:p>
            <a:pPr lvl="1"/>
            <a:r>
              <a:rPr lang="en-US" dirty="0"/>
              <a:t>API takes care of duplicating vertex work</a:t>
            </a:r>
          </a:p>
          <a:p>
            <a:pPr lvl="1"/>
            <a:endParaRPr lang="en-US" dirty="0"/>
          </a:p>
          <a:p>
            <a:r>
              <a:rPr lang="en-US" dirty="0"/>
              <a:t>Requires multiple world matrices</a:t>
            </a:r>
          </a:p>
          <a:p>
            <a:pPr lvl="1"/>
            <a:r>
              <a:rPr lang="en-US" dirty="0"/>
              <a:t>Must collect them in C++</a:t>
            </a:r>
          </a:p>
          <a:p>
            <a:pPr lvl="1"/>
            <a:r>
              <a:rPr lang="en-US" dirty="0"/>
              <a:t>Somehow access them in vertex shader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7033AE-D074-4CE2-944F-D2EE0D3D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Instanced rendering</a:t>
            </a:r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026D3012-B1E6-4C46-B5F7-B2E79F995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1392" y="393700"/>
            <a:ext cx="914400" cy="914400"/>
          </a:xfrm>
          <a:prstGeom prst="rect">
            <a:avLst/>
          </a:prstGeom>
        </p:spPr>
      </p:pic>
      <p:pic>
        <p:nvPicPr>
          <p:cNvPr id="5" name="Graphic 4" descr="House">
            <a:extLst>
              <a:ext uri="{FF2B5EF4-FFF2-40B4-BE49-F238E27FC236}">
                <a16:creationId xmlns:a16="http://schemas.microsoft.com/office/drawing/2014/main" id="{4741870E-FE97-42B3-8B1A-AF349677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1352" y="393700"/>
            <a:ext cx="914400" cy="914400"/>
          </a:xfrm>
          <a:prstGeom prst="rect">
            <a:avLst/>
          </a:prstGeom>
        </p:spPr>
      </p:pic>
      <p:pic>
        <p:nvPicPr>
          <p:cNvPr id="6" name="Graphic 5" descr="House">
            <a:extLst>
              <a:ext uri="{FF2B5EF4-FFF2-40B4-BE49-F238E27FC236}">
                <a16:creationId xmlns:a16="http://schemas.microsoft.com/office/drawing/2014/main" id="{05201521-6CCE-46FA-B6C1-AAB78AF0B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1312" y="3937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54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DD1027-5193-4400-9913-61B918D7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458620"/>
          </a:xfrm>
        </p:spPr>
        <p:txBody>
          <a:bodyPr>
            <a:normAutofit/>
          </a:bodyPr>
          <a:lstStyle/>
          <a:p>
            <a:r>
              <a:rPr lang="en-US" dirty="0"/>
              <a:t>All drawn with </a:t>
            </a:r>
            <a:br>
              <a:rPr lang="en-US" dirty="0"/>
            </a:br>
            <a:r>
              <a:rPr lang="en-US" dirty="0"/>
              <a:t>one draw call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marL="109537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See Instanced </a:t>
            </a:r>
            <a:br>
              <a:rPr lang="en-US" dirty="0"/>
            </a:br>
            <a:r>
              <a:rPr lang="en-US" dirty="0"/>
              <a:t>Rendering slides </a:t>
            </a:r>
            <a:br>
              <a:rPr lang="en-US" dirty="0"/>
            </a:br>
            <a:r>
              <a:rPr lang="en-US" dirty="0"/>
              <a:t>&amp; demo for details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04EA57-2659-4E17-85FF-BB537D70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Instanced rendering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3E794-A009-4815-99D7-E559822E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7638"/>
            <a:ext cx="3817396" cy="3812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470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4AEB3F-00DB-4D99-A477-D8B86D29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useful when drawing a single object</a:t>
            </a:r>
          </a:p>
          <a:p>
            <a:endParaRPr lang="en-US" dirty="0"/>
          </a:p>
          <a:p>
            <a:r>
              <a:rPr lang="en-US" dirty="0"/>
              <a:t>Not just a feature you “turn on”</a:t>
            </a:r>
          </a:p>
          <a:p>
            <a:pPr lvl="1"/>
            <a:r>
              <a:rPr lang="en-US" dirty="0"/>
              <a:t>Needs adjustments to shader &amp; render process</a:t>
            </a:r>
          </a:p>
          <a:p>
            <a:endParaRPr lang="en-US" dirty="0"/>
          </a:p>
          <a:p>
            <a:r>
              <a:rPr lang="en-US" dirty="0"/>
              <a:t>Need a renderer to manage instances</a:t>
            </a:r>
          </a:p>
          <a:p>
            <a:pPr lvl="1"/>
            <a:r>
              <a:rPr lang="en-US" dirty="0"/>
              <a:t>Needs to group similar objects</a:t>
            </a:r>
          </a:p>
          <a:p>
            <a:pPr lvl="1"/>
            <a:r>
              <a:rPr lang="en-US" dirty="0"/>
              <a:t>Collect their world matrices</a:t>
            </a:r>
          </a:p>
          <a:p>
            <a:pPr lvl="1"/>
            <a:r>
              <a:rPr lang="en-US" dirty="0"/>
              <a:t>Copy to appropriate buffer on GPU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6841C2-FCA9-4796-BEC4-2DB97810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Instanced rendering drawbacks</a:t>
            </a:r>
          </a:p>
        </p:txBody>
      </p:sp>
    </p:spTree>
    <p:extLst>
      <p:ext uri="{BB962C8B-B14F-4D97-AF65-F5344CB8AC3E}">
        <p14:creationId xmlns:p14="http://schemas.microsoft.com/office/powerpoint/2010/main" val="2231969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00BE-07C4-46AD-9735-7A56530BC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 CPU </a:t>
            </a:r>
            <a:r>
              <a:rPr lang="en-US" dirty="0">
                <a:sym typeface="Wingdings" panose="05000000000000000000" pitchFamily="2" charset="2"/>
              </a:rPr>
              <a:t> GPU Transfer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336DE-B787-4396-9739-FCBEAFFC6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7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BE6AE7-BCA2-4984-97A8-6BDC865A3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data transfer takes time</a:t>
            </a:r>
          </a:p>
          <a:p>
            <a:pPr lvl="1"/>
            <a:r>
              <a:rPr lang="en-US" dirty="0"/>
              <a:t>Slower than copying C++ variables</a:t>
            </a:r>
          </a:p>
          <a:p>
            <a:pPr lvl="1"/>
            <a:r>
              <a:rPr lang="en-US" dirty="0"/>
              <a:t>Asynchronous hardware needs to synchronize</a:t>
            </a:r>
          </a:p>
          <a:p>
            <a:pPr lvl="1"/>
            <a:endParaRPr lang="en-US" dirty="0"/>
          </a:p>
          <a:p>
            <a:r>
              <a:rPr lang="en-US" dirty="0"/>
              <a:t>We’ll look at two optimizations:</a:t>
            </a:r>
          </a:p>
          <a:p>
            <a:pPr lvl="1"/>
            <a:endParaRPr lang="en-US" dirty="0"/>
          </a:p>
          <a:p>
            <a:r>
              <a:rPr lang="en-US" dirty="0"/>
              <a:t>Organize </a:t>
            </a:r>
            <a:r>
              <a:rPr lang="en-US" dirty="0" err="1"/>
              <a:t>cbuffers</a:t>
            </a:r>
            <a:r>
              <a:rPr lang="en-US" dirty="0"/>
              <a:t> by update frequency</a:t>
            </a:r>
          </a:p>
          <a:p>
            <a:pPr lvl="1"/>
            <a:r>
              <a:rPr lang="en-US" dirty="0"/>
              <a:t>Have multiple </a:t>
            </a:r>
            <a:r>
              <a:rPr lang="en-US" dirty="0" err="1"/>
              <a:t>cbuffers</a:t>
            </a:r>
            <a:r>
              <a:rPr lang="en-US" dirty="0"/>
              <a:t> per shader</a:t>
            </a:r>
          </a:p>
          <a:p>
            <a:pPr lvl="1"/>
            <a:r>
              <a:rPr lang="en-US" dirty="0"/>
              <a:t>Update them as infrequently as possible</a:t>
            </a:r>
          </a:p>
          <a:p>
            <a:pPr lvl="1"/>
            <a:endParaRPr lang="en-US" dirty="0"/>
          </a:p>
          <a:p>
            <a:r>
              <a:rPr lang="en-US" dirty="0"/>
              <a:t>Standardize </a:t>
            </a:r>
            <a:r>
              <a:rPr lang="en-US" dirty="0" err="1"/>
              <a:t>cbuffers</a:t>
            </a:r>
            <a:r>
              <a:rPr lang="en-US" dirty="0"/>
              <a:t> across shaders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5A4D5-5795-405D-A499-84A2175D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data </a:t>
            </a:r>
            <a:r>
              <a:rPr lang="en-US" dirty="0">
                <a:sym typeface="Wingdings" panose="05000000000000000000" pitchFamily="2" charset="2"/>
              </a:rPr>
              <a:t>transfer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275810-3C89-4ED2-B76C-2B9D5DCF5993}"/>
              </a:ext>
            </a:extLst>
          </p:cNvPr>
          <p:cNvGrpSpPr/>
          <p:nvPr/>
        </p:nvGrpSpPr>
        <p:grpSpPr>
          <a:xfrm>
            <a:off x="6837508" y="190116"/>
            <a:ext cx="2041393" cy="1961954"/>
            <a:chOff x="6149787" y="274638"/>
            <a:chExt cx="2902999" cy="279003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36D415F-0BF6-42C4-9229-6DA1CE999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787" y="274638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F647D2A-8E02-4BF7-AF0F-BFB2B2CB0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580" y="1049463"/>
              <a:ext cx="2015206" cy="2015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076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204472-3D37-4880-8FBA-283F30FF2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might have a </a:t>
            </a:r>
            <a:r>
              <a:rPr lang="en-US" dirty="0" err="1"/>
              <a:t>cbuffer</a:t>
            </a:r>
            <a:r>
              <a:rPr lang="en-US" dirty="0"/>
              <a:t> like this:</a:t>
            </a:r>
          </a:p>
          <a:p>
            <a:endParaRPr lang="en-US" sz="1900" dirty="0">
              <a:latin typeface="Consolas" panose="020B0609020204030204" pitchFamily="49" charset="0"/>
            </a:endParaRPr>
          </a:p>
          <a:p>
            <a:pPr marL="365125" lvl="1" indent="0">
              <a:buNone/>
            </a:pP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</a:rPr>
              <a:t>cbuffer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ExternalData</a:t>
            </a:r>
            <a:r>
              <a:rPr lang="en-US" sz="1500" dirty="0">
                <a:latin typeface="Consolas" panose="020B0609020204030204" pitchFamily="49" charset="0"/>
              </a:rPr>
              <a:t> :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register</a:t>
            </a:r>
            <a:r>
              <a:rPr lang="en-US" sz="1500" dirty="0">
                <a:latin typeface="Consolas" panose="020B0609020204030204" pitchFamily="49" charset="0"/>
              </a:rPr>
              <a:t>(b0)</a:t>
            </a:r>
          </a:p>
          <a:p>
            <a:pPr marL="365125" lvl="1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{</a:t>
            </a:r>
          </a:p>
          <a:p>
            <a:pPr marL="365125" lvl="1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matrix</a:t>
            </a:r>
            <a:r>
              <a:rPr lang="en-US" sz="1500" dirty="0">
                <a:latin typeface="Consolas" panose="020B0609020204030204" pitchFamily="49" charset="0"/>
              </a:rPr>
              <a:t> world;</a:t>
            </a:r>
          </a:p>
          <a:p>
            <a:pPr marL="365125" lvl="1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matrix</a:t>
            </a:r>
            <a:r>
              <a:rPr lang="en-US" sz="1500" dirty="0">
                <a:latin typeface="Consolas" panose="020B0609020204030204" pitchFamily="49" charset="0"/>
              </a:rPr>
              <a:t> view;</a:t>
            </a:r>
          </a:p>
          <a:p>
            <a:pPr marL="365125" lvl="1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matrix</a:t>
            </a:r>
            <a:r>
              <a:rPr lang="en-US" sz="1500" dirty="0">
                <a:latin typeface="Consolas" panose="020B0609020204030204" pitchFamily="49" charset="0"/>
              </a:rPr>
              <a:t> projection;</a:t>
            </a:r>
          </a:p>
          <a:p>
            <a:pPr marL="365125" lvl="1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	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float4</a:t>
            </a:r>
            <a:r>
              <a:rPr lang="en-US" sz="1500" dirty="0">
                <a:latin typeface="Consolas" panose="020B0609020204030204" pitchFamily="49" charset="0"/>
              </a:rPr>
              <a:t> color;</a:t>
            </a:r>
          </a:p>
          <a:p>
            <a:pPr marL="365125" lvl="1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}</a:t>
            </a:r>
          </a:p>
          <a:p>
            <a:pPr marL="365125" lvl="1" indent="0">
              <a:buNone/>
            </a:pPr>
            <a:endParaRPr lang="en-US" dirty="0"/>
          </a:p>
          <a:p>
            <a:r>
              <a:rPr lang="en-US" dirty="0"/>
              <a:t>How do we improve this?</a:t>
            </a:r>
          </a:p>
          <a:p>
            <a:pPr lvl="1"/>
            <a:r>
              <a:rPr lang="en-US" dirty="0"/>
              <a:t>Split it into multiple </a:t>
            </a:r>
            <a:r>
              <a:rPr lang="en-US" dirty="0" err="1"/>
              <a:t>cbuffers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Wait, what?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3F413-73EF-4B42-B558-1441B3D3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cbuffer</a:t>
            </a:r>
            <a:r>
              <a:rPr lang="en-US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5252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7EF071-FB0C-4D5A-90A5-FC3536E6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GPUs are </a:t>
            </a:r>
            <a:r>
              <a:rPr lang="en-US" b="1" dirty="0"/>
              <a:t>powerful</a:t>
            </a:r>
          </a:p>
          <a:p>
            <a:pPr lvl="1"/>
            <a:r>
              <a:rPr lang="en-US" dirty="0"/>
              <a:t>They’re also </a:t>
            </a:r>
            <a:r>
              <a:rPr lang="en-US" b="1" dirty="0"/>
              <a:t>complex</a:t>
            </a:r>
          </a:p>
          <a:p>
            <a:pPr lvl="1"/>
            <a:r>
              <a:rPr lang="en-US" dirty="0"/>
              <a:t>And need to be used </a:t>
            </a:r>
            <a:r>
              <a:rPr lang="en-US" b="1" dirty="0"/>
              <a:t>correctly</a:t>
            </a:r>
          </a:p>
          <a:p>
            <a:pPr lvl="1"/>
            <a:r>
              <a:rPr lang="en-US" dirty="0"/>
              <a:t>Or suffer very obvious performance degradation</a:t>
            </a:r>
          </a:p>
          <a:p>
            <a:pPr lvl="1"/>
            <a:endParaRPr lang="en-US" dirty="0"/>
          </a:p>
          <a:p>
            <a:r>
              <a:rPr lang="en-US" dirty="0"/>
              <a:t>Your graphics API does a lot of the heavy lifting</a:t>
            </a:r>
          </a:p>
          <a:p>
            <a:pPr lvl="1"/>
            <a:r>
              <a:rPr lang="en-US" dirty="0"/>
              <a:t>Managing GPU memory</a:t>
            </a:r>
          </a:p>
          <a:p>
            <a:pPr lvl="1"/>
            <a:r>
              <a:rPr lang="en-US" dirty="0"/>
              <a:t>Handling resource residency</a:t>
            </a:r>
          </a:p>
          <a:p>
            <a:pPr lvl="1"/>
            <a:r>
              <a:rPr lang="en-US" dirty="0"/>
              <a:t>Performing CPU/GPU synchronization</a:t>
            </a:r>
          </a:p>
          <a:p>
            <a:pPr lvl="1"/>
            <a:endParaRPr lang="en-US" dirty="0"/>
          </a:p>
          <a:p>
            <a:r>
              <a:rPr lang="en-US" dirty="0"/>
              <a:t>However, inefficient code still has a </a:t>
            </a:r>
            <a:r>
              <a:rPr lang="en-US" b="1" dirty="0"/>
              <a:t>huge</a:t>
            </a:r>
            <a:r>
              <a:rPr lang="en-US" dirty="0"/>
              <a:t> impact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192AB2-69A1-472F-9CA6-A7899174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&amp; optimizations</a:t>
            </a:r>
          </a:p>
        </p:txBody>
      </p:sp>
    </p:spTree>
    <p:extLst>
      <p:ext uri="{BB962C8B-B14F-4D97-AF65-F5344CB8AC3E}">
        <p14:creationId xmlns:p14="http://schemas.microsoft.com/office/powerpoint/2010/main" val="3625605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66EE74-69F9-41AE-ADB9-320598FF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Doesn’t magically improve performance</a:t>
            </a:r>
          </a:p>
          <a:p>
            <a:pPr lvl="1"/>
            <a:r>
              <a:rPr lang="en-US" dirty="0"/>
              <a:t>So how </a:t>
            </a:r>
            <a:r>
              <a:rPr lang="en-US" i="1" dirty="0"/>
              <a:t>does</a:t>
            </a:r>
            <a:r>
              <a:rPr lang="en-US" dirty="0"/>
              <a:t> it help?</a:t>
            </a:r>
          </a:p>
          <a:p>
            <a:pPr lvl="1"/>
            <a:endParaRPr lang="en-US" dirty="0"/>
          </a:p>
          <a:p>
            <a:r>
              <a:rPr lang="en-US" dirty="0"/>
              <a:t>Knowns:</a:t>
            </a:r>
          </a:p>
          <a:p>
            <a:pPr lvl="1"/>
            <a:r>
              <a:rPr lang="en-US" dirty="0"/>
              <a:t>We want to send less data to GPU</a:t>
            </a:r>
          </a:p>
          <a:p>
            <a:pPr lvl="1"/>
            <a:r>
              <a:rPr lang="en-US" dirty="0"/>
              <a:t>We send one </a:t>
            </a:r>
            <a:r>
              <a:rPr lang="en-US" dirty="0" err="1"/>
              <a:t>cbuffer</a:t>
            </a:r>
            <a:r>
              <a:rPr lang="en-US" dirty="0"/>
              <a:t> worth of data at a time</a:t>
            </a:r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Group </a:t>
            </a:r>
            <a:r>
              <a:rPr lang="en-US" dirty="0" err="1"/>
              <a:t>cbuffer</a:t>
            </a:r>
            <a:r>
              <a:rPr lang="en-US" dirty="0"/>
              <a:t> data by update frequency</a:t>
            </a:r>
          </a:p>
          <a:p>
            <a:pPr lvl="1"/>
            <a:r>
              <a:rPr lang="en-US" dirty="0"/>
              <a:t>Update each </a:t>
            </a:r>
            <a:r>
              <a:rPr lang="en-US" dirty="0" err="1"/>
              <a:t>cbuffer</a:t>
            </a:r>
            <a:r>
              <a:rPr lang="en-US" dirty="0"/>
              <a:t> as infrequently as possible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A512F-ACFB-4E35-8DBC-2D19E043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err="1"/>
              <a:t>cbuffers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924B5C-1CEB-447A-87A1-0B7327DC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736" y="-44119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22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CCC5C3-0ED4-4E6C-9676-85049571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cbuffer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ExternalData</a:t>
            </a:r>
            <a:r>
              <a:rPr lang="en-US" sz="1600" dirty="0">
                <a:latin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register</a:t>
            </a:r>
            <a:r>
              <a:rPr lang="en-US" sz="1600" dirty="0">
                <a:latin typeface="Consolas" panose="020B0609020204030204" pitchFamily="49" charset="0"/>
              </a:rPr>
              <a:t>(b0)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matrix</a:t>
            </a:r>
            <a:r>
              <a:rPr lang="en-US" sz="1600" dirty="0">
                <a:latin typeface="Consolas" panose="020B0609020204030204" pitchFamily="49" charset="0"/>
              </a:rPr>
              <a:t> world;</a:t>
            </a:r>
          </a:p>
          <a:p>
            <a:pPr marL="109537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matrix</a:t>
            </a:r>
            <a:r>
              <a:rPr lang="en-US" sz="1600" dirty="0">
                <a:latin typeface="Consolas" panose="020B0609020204030204" pitchFamily="49" charset="0"/>
              </a:rPr>
              <a:t> view;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matrix</a:t>
            </a:r>
            <a:r>
              <a:rPr lang="en-US" sz="1600" dirty="0">
                <a:latin typeface="Consolas" panose="020B0609020204030204" pitchFamily="49" charset="0"/>
              </a:rPr>
              <a:t> projection;</a:t>
            </a:r>
          </a:p>
          <a:p>
            <a:pPr marL="109537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float4</a:t>
            </a:r>
            <a:r>
              <a:rPr lang="en-US" sz="1600" dirty="0">
                <a:latin typeface="Consolas" panose="020B0609020204030204" pitchFamily="49" charset="0"/>
              </a:rPr>
              <a:t> color;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marL="109537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How do we improve this?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BACD15-B94B-42D2-8704-59129B09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our </a:t>
            </a:r>
            <a:r>
              <a:rPr lang="en-US" dirty="0" err="1"/>
              <a:t>cbuffer</a:t>
            </a:r>
            <a:r>
              <a:rPr lang="en-US" dirty="0"/>
              <a:t>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C7D68-D350-4863-A704-57B1DB97D476}"/>
              </a:ext>
            </a:extLst>
          </p:cNvPr>
          <p:cNvSpPr txBox="1"/>
          <p:nvPr/>
        </p:nvSpPr>
        <p:spPr>
          <a:xfrm>
            <a:off x="4572000" y="1982480"/>
            <a:ext cx="3574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 for every </a:t>
            </a:r>
            <a:r>
              <a:rPr lang="en-US" i="1" dirty="0"/>
              <a:t>object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FC2DD-D825-4057-A487-570CF1F2D158}"/>
              </a:ext>
            </a:extLst>
          </p:cNvPr>
          <p:cNvSpPr txBox="1"/>
          <p:nvPr/>
        </p:nvSpPr>
        <p:spPr>
          <a:xfrm>
            <a:off x="4572000" y="2737450"/>
            <a:ext cx="3363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</a:t>
            </a:r>
            <a:r>
              <a:rPr lang="en-US" i="1" dirty="0"/>
              <a:t>once per frame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2F0A2-0BFC-4957-9EA1-AD56C63A235B}"/>
              </a:ext>
            </a:extLst>
          </p:cNvPr>
          <p:cNvSpPr txBox="1"/>
          <p:nvPr/>
        </p:nvSpPr>
        <p:spPr>
          <a:xfrm>
            <a:off x="4572000" y="3485162"/>
            <a:ext cx="3842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 for every </a:t>
            </a:r>
            <a:r>
              <a:rPr lang="en-US" i="1" dirty="0"/>
              <a:t>material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BC00CE-8F29-46C5-B932-7F5BBC753722}"/>
              </a:ext>
            </a:extLst>
          </p:cNvPr>
          <p:cNvCxnSpPr>
            <a:cxnSpLocks/>
          </p:cNvCxnSpPr>
          <p:nvPr/>
        </p:nvCxnSpPr>
        <p:spPr>
          <a:xfrm flipH="1">
            <a:off x="3158138" y="2221306"/>
            <a:ext cx="1413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62F5B854-3820-42AB-BA98-2B3B2F191AE2}"/>
              </a:ext>
            </a:extLst>
          </p:cNvPr>
          <p:cNvSpPr/>
          <p:nvPr/>
        </p:nvSpPr>
        <p:spPr>
          <a:xfrm>
            <a:off x="3511603" y="2737450"/>
            <a:ext cx="176733" cy="461658"/>
          </a:xfrm>
          <a:prstGeom prst="rightBrace">
            <a:avLst>
              <a:gd name="adj1" fmla="val 6530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2AA5F0-CE7C-4834-A93E-65ED12834A4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734842" y="2968283"/>
            <a:ext cx="837158" cy="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3A7718-3638-4B33-947D-2A2EF879C764}"/>
              </a:ext>
            </a:extLst>
          </p:cNvPr>
          <p:cNvCxnSpPr>
            <a:cxnSpLocks/>
          </p:cNvCxnSpPr>
          <p:nvPr/>
        </p:nvCxnSpPr>
        <p:spPr>
          <a:xfrm flipH="1">
            <a:off x="3158138" y="3721494"/>
            <a:ext cx="1413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474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9B5D80-E28F-4C50-980A-E40E492F6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7" indent="0">
              <a:buNone/>
            </a:pP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cbuffer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PerObject</a:t>
            </a:r>
            <a:r>
              <a:rPr lang="en-US" sz="1400" dirty="0"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register</a:t>
            </a:r>
            <a:r>
              <a:rPr lang="en-US" sz="1400" dirty="0">
                <a:latin typeface="Consolas" panose="020B0609020204030204" pitchFamily="49" charset="0"/>
              </a:rPr>
              <a:t>(b0)</a:t>
            </a:r>
          </a:p>
          <a:p>
            <a:pPr marL="109537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  matrix</a:t>
            </a:r>
            <a:r>
              <a:rPr lang="en-US" sz="1400" dirty="0">
                <a:latin typeface="Consolas" panose="020B0609020204030204" pitchFamily="49" charset="0"/>
              </a:rPr>
              <a:t> world;</a:t>
            </a:r>
          </a:p>
          <a:p>
            <a:pPr marL="109537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pPr marL="109537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cbuffer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PerMaterial</a:t>
            </a:r>
            <a:r>
              <a:rPr lang="en-US" sz="1400" dirty="0"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register</a:t>
            </a:r>
            <a:r>
              <a:rPr lang="en-US" sz="1400" dirty="0">
                <a:latin typeface="Consolas" panose="020B0609020204030204" pitchFamily="49" charset="0"/>
              </a:rPr>
              <a:t>(b1)</a:t>
            </a:r>
          </a:p>
          <a:p>
            <a:pPr marL="109537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  float4</a:t>
            </a:r>
            <a:r>
              <a:rPr lang="en-US" sz="1400" dirty="0">
                <a:latin typeface="Consolas" panose="020B0609020204030204" pitchFamily="49" charset="0"/>
              </a:rPr>
              <a:t> color;</a:t>
            </a:r>
          </a:p>
          <a:p>
            <a:pPr marL="109537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pPr marL="109537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cbuffer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PerFrame</a:t>
            </a:r>
            <a:r>
              <a:rPr lang="en-US" sz="1400" dirty="0"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register</a:t>
            </a:r>
            <a:r>
              <a:rPr lang="en-US" sz="1400" dirty="0">
                <a:latin typeface="Consolas" panose="020B0609020204030204" pitchFamily="49" charset="0"/>
              </a:rPr>
              <a:t>(b2)</a:t>
            </a:r>
          </a:p>
          <a:p>
            <a:pPr marL="109537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  matrix</a:t>
            </a:r>
            <a:r>
              <a:rPr lang="en-US" sz="1400" dirty="0">
                <a:latin typeface="Consolas" panose="020B0609020204030204" pitchFamily="49" charset="0"/>
              </a:rPr>
              <a:t> view;</a:t>
            </a:r>
          </a:p>
          <a:p>
            <a:pPr marL="109537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  matrix</a:t>
            </a:r>
            <a:r>
              <a:rPr lang="en-US" sz="1400" dirty="0">
                <a:latin typeface="Consolas" panose="020B0609020204030204" pitchFamily="49" charset="0"/>
              </a:rPr>
              <a:t> projection;</a:t>
            </a:r>
          </a:p>
          <a:p>
            <a:pPr marL="109537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2BC9B-09AB-4D95-8224-2AA84E43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Cbuffers</a:t>
            </a:r>
            <a:r>
              <a:rPr lang="en-US" dirty="0"/>
              <a:t> organized by update freq.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A7B4323-DA1E-424C-9F69-54E4199D61A3}"/>
              </a:ext>
            </a:extLst>
          </p:cNvPr>
          <p:cNvSpPr/>
          <p:nvPr/>
        </p:nvSpPr>
        <p:spPr>
          <a:xfrm>
            <a:off x="4341479" y="1544490"/>
            <a:ext cx="461042" cy="914400"/>
          </a:xfrm>
          <a:prstGeom prst="rightBrace">
            <a:avLst>
              <a:gd name="adj1" fmla="val 9296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8A848C2-C8DA-4836-918B-3878395FE947}"/>
              </a:ext>
            </a:extLst>
          </p:cNvPr>
          <p:cNvSpPr/>
          <p:nvPr/>
        </p:nvSpPr>
        <p:spPr>
          <a:xfrm>
            <a:off x="4341479" y="2869346"/>
            <a:ext cx="461042" cy="914400"/>
          </a:xfrm>
          <a:prstGeom prst="rightBrace">
            <a:avLst>
              <a:gd name="adj1" fmla="val 9296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9AF0288-A168-41C7-9B5F-4D9F1A1070C4}"/>
              </a:ext>
            </a:extLst>
          </p:cNvPr>
          <p:cNvSpPr/>
          <p:nvPr/>
        </p:nvSpPr>
        <p:spPr>
          <a:xfrm>
            <a:off x="4341479" y="4157000"/>
            <a:ext cx="461042" cy="1307566"/>
          </a:xfrm>
          <a:prstGeom prst="rightBrace">
            <a:avLst>
              <a:gd name="adj1" fmla="val 9296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A68D6-E189-4F1A-8388-2893CCAB59E1}"/>
              </a:ext>
            </a:extLst>
          </p:cNvPr>
          <p:cNvSpPr txBox="1"/>
          <p:nvPr/>
        </p:nvSpPr>
        <p:spPr>
          <a:xfrm>
            <a:off x="4802521" y="1591101"/>
            <a:ext cx="2852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data before </a:t>
            </a:r>
            <a:br>
              <a:rPr lang="en-US" dirty="0"/>
            </a:br>
            <a:r>
              <a:rPr lang="en-US" dirty="0"/>
              <a:t>drawing each 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4310A-0AFA-4CF3-A292-890E92C0A578}"/>
              </a:ext>
            </a:extLst>
          </p:cNvPr>
          <p:cNvSpPr txBox="1"/>
          <p:nvPr/>
        </p:nvSpPr>
        <p:spPr>
          <a:xfrm>
            <a:off x="4802521" y="2910447"/>
            <a:ext cx="3050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copy data when</a:t>
            </a:r>
            <a:br>
              <a:rPr lang="en-US" dirty="0"/>
            </a:br>
            <a:r>
              <a:rPr lang="en-US" dirty="0"/>
              <a:t>swapping materials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77AE7-38C5-4E7E-8F5D-0FCC299BA498}"/>
              </a:ext>
            </a:extLst>
          </p:cNvPr>
          <p:cNvSpPr txBox="1"/>
          <p:nvPr/>
        </p:nvSpPr>
        <p:spPr>
          <a:xfrm>
            <a:off x="4802521" y="4210619"/>
            <a:ext cx="3231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this data exactly</a:t>
            </a:r>
            <a:br>
              <a:rPr lang="en-US" dirty="0"/>
            </a:br>
            <a:r>
              <a:rPr lang="en-US" dirty="0"/>
              <a:t>once per frame, at the</a:t>
            </a:r>
            <a:br>
              <a:rPr lang="en-US" dirty="0"/>
            </a:br>
            <a:r>
              <a:rPr lang="en-US" dirty="0"/>
              <a:t>beginning of Draw()</a:t>
            </a:r>
          </a:p>
        </p:txBody>
      </p:sp>
    </p:spTree>
    <p:extLst>
      <p:ext uri="{BB962C8B-B14F-4D97-AF65-F5344CB8AC3E}">
        <p14:creationId xmlns:p14="http://schemas.microsoft.com/office/powerpoint/2010/main" val="4282020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06486-8349-4E54-B7EF-2C18A6124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SimpleShader</a:t>
            </a:r>
            <a:r>
              <a:rPr lang="en-US" dirty="0"/>
              <a:t> was built to support this!</a:t>
            </a:r>
          </a:p>
          <a:p>
            <a:endParaRPr lang="en-US" dirty="0"/>
          </a:p>
          <a:p>
            <a:r>
              <a:rPr lang="en-US" dirty="0"/>
              <a:t>You’ve been calling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Copy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All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BufferData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This loops through all </a:t>
            </a:r>
            <a:r>
              <a:rPr lang="en-US" dirty="0" err="1"/>
              <a:t>cbuffers</a:t>
            </a:r>
            <a:endParaRPr lang="en-US" dirty="0"/>
          </a:p>
          <a:p>
            <a:pPr lvl="1"/>
            <a:r>
              <a:rPr lang="en-US" dirty="0"/>
              <a:t>Copies the CPU side data to GPU</a:t>
            </a:r>
          </a:p>
          <a:p>
            <a:pPr lvl="1"/>
            <a:endParaRPr lang="en-US" dirty="0"/>
          </a:p>
          <a:p>
            <a:r>
              <a:rPr lang="en-US" dirty="0"/>
              <a:t>Instead, call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CopyBufferData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(string name)</a:t>
            </a:r>
          </a:p>
          <a:p>
            <a:pPr lvl="1"/>
            <a:r>
              <a:rPr lang="en-US" dirty="0"/>
              <a:t>Copies the specified </a:t>
            </a:r>
            <a:r>
              <a:rPr lang="en-US" dirty="0" err="1"/>
              <a:t>cbuffer’s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Allows you to control exactly when copies occur!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F27D7-F82D-4486-85CA-4A5CD394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</a:t>
            </a:r>
            <a:r>
              <a:rPr lang="en-US" dirty="0" err="1"/>
              <a:t>cbuffers</a:t>
            </a:r>
            <a:r>
              <a:rPr lang="en-US" dirty="0"/>
              <a:t> &amp; </a:t>
            </a:r>
            <a:r>
              <a:rPr lang="en-US" dirty="0" err="1"/>
              <a:t>SimpleShader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5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E37BC5-F034-478D-8203-BD337E9A0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Often, different shaders need the same data</a:t>
            </a:r>
          </a:p>
          <a:p>
            <a:pPr lvl="1"/>
            <a:r>
              <a:rPr lang="en-US" dirty="0"/>
              <a:t>And that data might not change very often</a:t>
            </a:r>
          </a:p>
          <a:p>
            <a:pPr lvl="1"/>
            <a:r>
              <a:rPr lang="en-US" dirty="0"/>
              <a:t>Maybe only once per frame</a:t>
            </a:r>
          </a:p>
          <a:p>
            <a:endParaRPr lang="en-US" dirty="0"/>
          </a:p>
          <a:p>
            <a:r>
              <a:rPr lang="en-US" dirty="0"/>
              <a:t>Why copy it more than once?</a:t>
            </a:r>
          </a:p>
          <a:p>
            <a:endParaRPr lang="en-US" dirty="0"/>
          </a:p>
          <a:p>
            <a:r>
              <a:rPr lang="en-US" dirty="0"/>
              <a:t>Solution: put the same </a:t>
            </a:r>
            <a:r>
              <a:rPr lang="en-US" dirty="0" err="1"/>
              <a:t>cbuffer</a:t>
            </a:r>
            <a:r>
              <a:rPr lang="en-US" dirty="0"/>
              <a:t> in the same register across all of your shaders</a:t>
            </a:r>
          </a:p>
          <a:p>
            <a:pPr lvl="1"/>
            <a:r>
              <a:rPr lang="en-US" dirty="0"/>
              <a:t>Copy the data to it once</a:t>
            </a:r>
          </a:p>
          <a:p>
            <a:pPr lvl="1"/>
            <a:r>
              <a:rPr lang="en-US" dirty="0"/>
              <a:t>For the entire frame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311E4-8020-4073-8DE6-3C172D66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Standardize </a:t>
            </a:r>
            <a:r>
              <a:rPr lang="en-US" sz="3600" dirty="0" err="1"/>
              <a:t>cbuffers</a:t>
            </a:r>
            <a:r>
              <a:rPr lang="en-US" sz="3600" dirty="0"/>
              <a:t> across shaders</a:t>
            </a:r>
          </a:p>
        </p:txBody>
      </p:sp>
    </p:spTree>
    <p:extLst>
      <p:ext uri="{BB962C8B-B14F-4D97-AF65-F5344CB8AC3E}">
        <p14:creationId xmlns:p14="http://schemas.microsoft.com/office/powerpoint/2010/main" val="330835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2F5B4B-8923-47D6-823B-02FB0A1A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1138"/>
            <a:ext cx="4014908" cy="2376247"/>
          </a:xfrm>
          <a:ln>
            <a:solidFill>
              <a:schemeClr val="tx1"/>
            </a:solidFill>
          </a:ln>
        </p:spPr>
        <p:txBody>
          <a:bodyPr/>
          <a:lstStyle/>
          <a:p>
            <a:pPr marL="109537" indent="0">
              <a:buNone/>
            </a:pPr>
            <a:r>
              <a:rPr lang="en-US" dirty="0"/>
              <a:t>Shader 1</a:t>
            </a:r>
          </a:p>
          <a:p>
            <a:pPr marL="109537" indent="0">
              <a:buNone/>
            </a:pPr>
            <a:endParaRPr lang="en-US" sz="1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cbuffer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PerFrame</a:t>
            </a:r>
            <a:r>
              <a:rPr lang="en-US" sz="1600" dirty="0">
                <a:latin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register</a:t>
            </a:r>
            <a:r>
              <a:rPr lang="en-US" sz="1600" dirty="0">
                <a:latin typeface="Consolas" panose="020B0609020204030204" pitchFamily="49" charset="0"/>
              </a:rPr>
              <a:t>(b2)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   matrix</a:t>
            </a:r>
            <a:r>
              <a:rPr lang="en-US" sz="1600" dirty="0">
                <a:latin typeface="Consolas" panose="020B0609020204030204" pitchFamily="49" charset="0"/>
              </a:rPr>
              <a:t> view;</a:t>
            </a:r>
          </a:p>
          <a:p>
            <a:pPr marL="109537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   matrix</a:t>
            </a:r>
            <a:r>
              <a:rPr lang="en-US" sz="1600" dirty="0">
                <a:latin typeface="Consolas" panose="020B0609020204030204" pitchFamily="49" charset="0"/>
              </a:rPr>
              <a:t> projection;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49E20-E389-4AD5-B351-F6C3F9A0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Standardizing </a:t>
            </a:r>
            <a:r>
              <a:rPr lang="en-US" dirty="0" err="1"/>
              <a:t>cbuffers</a:t>
            </a:r>
            <a:r>
              <a:rPr lang="en-US" dirty="0"/>
              <a:t> - example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B7E2EB5-1F58-45F6-8A52-BEF84E648B10}"/>
              </a:ext>
            </a:extLst>
          </p:cNvPr>
          <p:cNvSpPr txBox="1">
            <a:spLocks/>
          </p:cNvSpPr>
          <p:nvPr/>
        </p:nvSpPr>
        <p:spPr bwMode="auto">
          <a:xfrm>
            <a:off x="4671894" y="1481138"/>
            <a:ext cx="4014908" cy="23762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en-US" dirty="0"/>
              <a:t>Shader 2</a:t>
            </a:r>
          </a:p>
          <a:p>
            <a:pPr marL="109537" indent="0">
              <a:buNone/>
            </a:pPr>
            <a:endParaRPr lang="en-US" sz="1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cbuffer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PerFrame</a:t>
            </a:r>
            <a:r>
              <a:rPr lang="en-US" sz="1600" dirty="0">
                <a:latin typeface="Consolas" panose="020B0609020204030204" pitchFamily="49" charset="0"/>
              </a:rPr>
              <a:t> 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register</a:t>
            </a:r>
            <a:r>
              <a:rPr lang="en-US" sz="1600" dirty="0">
                <a:latin typeface="Consolas" panose="020B0609020204030204" pitchFamily="49" charset="0"/>
              </a:rPr>
              <a:t>(b2)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109537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   matrix</a:t>
            </a:r>
            <a:r>
              <a:rPr lang="en-US" sz="1600" dirty="0">
                <a:latin typeface="Consolas" panose="020B0609020204030204" pitchFamily="49" charset="0"/>
              </a:rPr>
              <a:t> view;</a:t>
            </a:r>
          </a:p>
          <a:p>
            <a:pPr marL="109537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   matrix</a:t>
            </a:r>
            <a:r>
              <a:rPr lang="en-US" sz="1600" dirty="0">
                <a:latin typeface="Consolas" panose="020B0609020204030204" pitchFamily="49" charset="0"/>
              </a:rPr>
              <a:t> projection;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B2BD8DA-470F-4381-BC76-474850B22917}"/>
              </a:ext>
            </a:extLst>
          </p:cNvPr>
          <p:cNvSpPr txBox="1">
            <a:spLocks/>
          </p:cNvSpPr>
          <p:nvPr/>
        </p:nvSpPr>
        <p:spPr bwMode="auto">
          <a:xfrm>
            <a:off x="457200" y="4011066"/>
            <a:ext cx="8229600" cy="199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400" dirty="0"/>
              <a:t>Make one ID3D11Buffer* for this </a:t>
            </a:r>
            <a:r>
              <a:rPr lang="en-US" sz="2400" dirty="0" err="1"/>
              <a:t>cbuffer</a:t>
            </a:r>
            <a:endParaRPr lang="en-US" sz="2400" dirty="0"/>
          </a:p>
          <a:p>
            <a:r>
              <a:rPr lang="en-US" sz="2400" dirty="0"/>
              <a:t>Set it to vertex shader </a:t>
            </a:r>
            <a:r>
              <a:rPr lang="en-US" sz="2400" dirty="0" err="1"/>
              <a:t>cbuffer</a:t>
            </a:r>
            <a:r>
              <a:rPr lang="en-US" sz="2400" dirty="0"/>
              <a:t> slot 2</a:t>
            </a:r>
          </a:p>
          <a:p>
            <a:r>
              <a:rPr lang="en-US" sz="2400" dirty="0"/>
              <a:t>Copy data to it once per frame</a:t>
            </a:r>
            <a:endParaRPr lang="en-US" dirty="0"/>
          </a:p>
          <a:p>
            <a:endParaRPr lang="en-US" sz="1800" dirty="0"/>
          </a:p>
          <a:p>
            <a:r>
              <a:rPr lang="en-US" sz="1800" dirty="0"/>
              <a:t>Note: Need to work around </a:t>
            </a:r>
            <a:r>
              <a:rPr lang="en-US" sz="1800" dirty="0" err="1"/>
              <a:t>SimpleShader</a:t>
            </a:r>
            <a:r>
              <a:rPr lang="en-US" sz="1800" dirty="0"/>
              <a:t> a little here</a:t>
            </a:r>
          </a:p>
        </p:txBody>
      </p:sp>
    </p:spTree>
    <p:extLst>
      <p:ext uri="{BB962C8B-B14F-4D97-AF65-F5344CB8AC3E}">
        <p14:creationId xmlns:p14="http://schemas.microsoft.com/office/powerpoint/2010/main" val="2446300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2F10-BC66-47FB-A6DE-A7E703858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Fewer Render-State / Bound-Resource Swaps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4C998-0976-476D-9DC9-96201441D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64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51B-EABE-4A4B-8C93-16617908E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9338"/>
            <a:ext cx="8229600" cy="51175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Binding resources</a:t>
            </a:r>
          </a:p>
          <a:p>
            <a:pPr lvl="1"/>
            <a:r>
              <a:rPr lang="en-US" dirty="0" err="1"/>
              <a:t>PSSetShader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IASetIndexBuffer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IASetVertexBuffers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VSSetConstantBuffers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OMSetRenderTargetViews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PSSetShaderResourceViews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Changing render states</a:t>
            </a:r>
          </a:p>
          <a:p>
            <a:pPr lvl="1"/>
            <a:r>
              <a:rPr lang="en-US" dirty="0" err="1"/>
              <a:t>RSSetState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OMSetBlendState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OMSetDepthStencilState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8974BF-110E-441B-A791-085B9202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of these changes the pipeline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894661-3E17-4DA3-83C9-D1F9D84D6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319" y="259400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501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4FF707-905E-48A5-92F3-CC199D990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change has a cost</a:t>
            </a:r>
          </a:p>
          <a:p>
            <a:endParaRPr lang="en-US" dirty="0"/>
          </a:p>
          <a:p>
            <a:r>
              <a:rPr lang="en-US" dirty="0"/>
              <a:t>You want to minimize that cost</a:t>
            </a:r>
          </a:p>
          <a:p>
            <a:endParaRPr lang="en-US" dirty="0"/>
          </a:p>
          <a:p>
            <a:r>
              <a:rPr lang="en-US" dirty="0"/>
              <a:t>This means less swapping of resources/states</a:t>
            </a:r>
          </a:p>
          <a:p>
            <a:endParaRPr lang="en-US" dirty="0"/>
          </a:p>
          <a:p>
            <a:r>
              <a:rPr lang="en-US" dirty="0"/>
              <a:t>Great!  How?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5D831-1300-428E-8677-1273224A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the pipeline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72A40B8-E3DB-4D45-A352-0C0EB9D0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42" y="437281"/>
            <a:ext cx="1832005" cy="18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752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26A5EF-FD13-4105-8E45-D0BD04860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your objects</a:t>
            </a:r>
          </a:p>
          <a:p>
            <a:pPr lvl="1"/>
            <a:r>
              <a:rPr lang="en-US" dirty="0"/>
              <a:t>By the resource swap you want to minimize</a:t>
            </a:r>
          </a:p>
          <a:p>
            <a:pPr lvl="1"/>
            <a:r>
              <a:rPr lang="en-US" dirty="0"/>
              <a:t>Do this before drawing each frame</a:t>
            </a:r>
          </a:p>
          <a:p>
            <a:endParaRPr lang="en-US" dirty="0"/>
          </a:p>
          <a:p>
            <a:r>
              <a:rPr lang="en-US" dirty="0"/>
              <a:t>Which resource should be swapped the least?</a:t>
            </a:r>
          </a:p>
          <a:p>
            <a:pPr lvl="1"/>
            <a:r>
              <a:rPr lang="en-US" dirty="0"/>
              <a:t>Vertex buffers?</a:t>
            </a:r>
          </a:p>
          <a:p>
            <a:pPr lvl="1"/>
            <a:r>
              <a:rPr lang="en-US" dirty="0"/>
              <a:t>Textures?</a:t>
            </a:r>
          </a:p>
          <a:p>
            <a:pPr lvl="1"/>
            <a:r>
              <a:rPr lang="en-US" dirty="0"/>
              <a:t>Shaders?</a:t>
            </a:r>
          </a:p>
          <a:p>
            <a:pPr lvl="1"/>
            <a:r>
              <a:rPr lang="en-US" dirty="0"/>
              <a:t>Not always a definitive answer!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A0E987-4984-4891-BD1E-153B086B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swaps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B0FEDB2-CD61-49D0-BA95-95BC0E5A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159" y="274638"/>
            <a:ext cx="1638716" cy="163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20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A6D713-BC52-4E55-9B0C-DC0810CD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Drawing fewer objects</a:t>
            </a:r>
          </a:p>
          <a:p>
            <a:endParaRPr lang="en-US" dirty="0"/>
          </a:p>
          <a:p>
            <a:r>
              <a:rPr lang="en-US" dirty="0"/>
              <a:t>Drawing more efficiently</a:t>
            </a:r>
          </a:p>
          <a:p>
            <a:endParaRPr lang="en-US" dirty="0"/>
          </a:p>
          <a:p>
            <a:r>
              <a:rPr lang="en-US" dirty="0"/>
              <a:t>Less CPU </a:t>
            </a:r>
            <a:r>
              <a:rPr lang="en-US" dirty="0">
                <a:sym typeface="Wingdings" panose="05000000000000000000" pitchFamily="2" charset="2"/>
              </a:rPr>
              <a:t> GPU transfer</a:t>
            </a:r>
            <a:endParaRPr lang="en-US" dirty="0"/>
          </a:p>
          <a:p>
            <a:endParaRPr lang="en-US" dirty="0"/>
          </a:p>
          <a:p>
            <a:r>
              <a:rPr lang="en-US" dirty="0"/>
              <a:t>Fewer render-state / bound-resource swaps</a:t>
            </a:r>
          </a:p>
          <a:p>
            <a:endParaRPr lang="en-US" dirty="0"/>
          </a:p>
          <a:p>
            <a:r>
              <a:rPr lang="en-US" dirty="0"/>
              <a:t>Optimizing shader code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41FB5-1B6B-4E82-AC75-E7854D57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</a:t>
            </a:r>
            <a:r>
              <a:rPr lang="en-US" sz="2800" dirty="0"/>
              <a:t>(no particular order)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07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26A5EF-FD13-4105-8E45-D0BD04860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by the texture each material is using</a:t>
            </a:r>
          </a:p>
          <a:p>
            <a:pPr lvl="1"/>
            <a:endParaRPr lang="en-US" dirty="0"/>
          </a:p>
          <a:p>
            <a:r>
              <a:rPr lang="en-US" dirty="0"/>
              <a:t>Set texture 1</a:t>
            </a:r>
          </a:p>
          <a:p>
            <a:r>
              <a:rPr lang="en-US" dirty="0"/>
              <a:t>Draw everything that uses texture 1</a:t>
            </a:r>
          </a:p>
          <a:p>
            <a:pPr lvl="1"/>
            <a:endParaRPr lang="en-US" dirty="0"/>
          </a:p>
          <a:p>
            <a:r>
              <a:rPr lang="en-US" dirty="0"/>
              <a:t>Set texture 2</a:t>
            </a:r>
          </a:p>
          <a:p>
            <a:r>
              <a:rPr lang="en-US" dirty="0"/>
              <a:t>Draw everything that uses texture 2</a:t>
            </a:r>
          </a:p>
          <a:p>
            <a:pPr lvl="1"/>
            <a:endParaRPr lang="en-US" dirty="0"/>
          </a:p>
          <a:p>
            <a:r>
              <a:rPr lang="en-US" dirty="0"/>
              <a:t>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A0E987-4984-4891-BD1E-153B086B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swaps - example</a:t>
            </a:r>
          </a:p>
        </p:txBody>
      </p:sp>
    </p:spTree>
    <p:extLst>
      <p:ext uri="{BB962C8B-B14F-4D97-AF65-F5344CB8AC3E}">
        <p14:creationId xmlns:p14="http://schemas.microsoft.com/office/powerpoint/2010/main" val="1939892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D91C89-997E-43BC-96F4-F8B617C74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Vertex buffers?</a:t>
            </a:r>
          </a:p>
          <a:p>
            <a:r>
              <a:rPr lang="en-US" dirty="0"/>
              <a:t>Textures?</a:t>
            </a:r>
          </a:p>
          <a:p>
            <a:r>
              <a:rPr lang="en-US" dirty="0"/>
              <a:t>Shaders?</a:t>
            </a:r>
          </a:p>
          <a:p>
            <a:r>
              <a:rPr lang="en-US" dirty="0"/>
              <a:t>Render states?</a:t>
            </a:r>
          </a:p>
          <a:p>
            <a:endParaRPr lang="en-US" dirty="0"/>
          </a:p>
          <a:p>
            <a:r>
              <a:rPr lang="en-US" dirty="0"/>
              <a:t>Not always a definitive answer!</a:t>
            </a:r>
          </a:p>
          <a:p>
            <a:pPr lvl="1"/>
            <a:r>
              <a:rPr lang="en-US" dirty="0"/>
              <a:t>Depends on multiple factors</a:t>
            </a:r>
          </a:p>
          <a:p>
            <a:pPr lvl="1"/>
            <a:r>
              <a:rPr lang="en-US" dirty="0"/>
              <a:t>Worth benchmarking your own engine</a:t>
            </a:r>
          </a:p>
          <a:p>
            <a:pPr lvl="1"/>
            <a:endParaRPr lang="en-US" dirty="0"/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3BD95-D801-42F8-9267-E7EEDA10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resource is most expensive?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0CBCC35-53F5-4D4A-9CA3-0361508EC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29" y="1690100"/>
            <a:ext cx="1832005" cy="18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9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8A6B97-7AFC-4BDA-B09F-16A86AB46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Blend state swapping?  That’s easy</a:t>
            </a:r>
          </a:p>
          <a:p>
            <a:pPr lvl="1"/>
            <a:r>
              <a:rPr lang="en-US" dirty="0"/>
              <a:t>Always draw all opaque objects first</a:t>
            </a:r>
          </a:p>
          <a:p>
            <a:pPr lvl="1"/>
            <a:r>
              <a:rPr lang="en-US" dirty="0"/>
              <a:t>Then the sky</a:t>
            </a:r>
          </a:p>
          <a:p>
            <a:pPr lvl="1"/>
            <a:r>
              <a:rPr lang="en-US" dirty="0"/>
              <a:t>Then transparent objects</a:t>
            </a:r>
          </a:p>
          <a:p>
            <a:pPr lvl="1"/>
            <a:endParaRPr lang="en-US" dirty="0"/>
          </a:p>
          <a:p>
            <a:r>
              <a:rPr lang="en-US" dirty="0"/>
              <a:t>Sorting by material is probably worthwhile</a:t>
            </a:r>
          </a:p>
          <a:p>
            <a:pPr lvl="1"/>
            <a:r>
              <a:rPr lang="en-US" dirty="0"/>
              <a:t>Minimizes texture and some shader swaps</a:t>
            </a:r>
          </a:p>
          <a:p>
            <a:pPr lvl="1"/>
            <a:endParaRPr lang="en-US" dirty="0"/>
          </a:p>
          <a:p>
            <a:r>
              <a:rPr lang="en-US" dirty="0"/>
              <a:t>Sorting by depth can minimize overdraw</a:t>
            </a:r>
          </a:p>
          <a:p>
            <a:pPr lvl="1"/>
            <a:r>
              <a:rPr lang="en-US" dirty="0"/>
              <a:t>Drawing closer objects before farther ones</a:t>
            </a:r>
          </a:p>
          <a:p>
            <a:pPr lvl="1"/>
            <a:r>
              <a:rPr lang="en-US" dirty="0"/>
              <a:t>But this conflicts with sorting by materials!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079F1-10A8-42DC-8F9A-911EFF80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Swapping - Rules of thumb</a:t>
            </a:r>
          </a:p>
        </p:txBody>
      </p:sp>
    </p:spTree>
    <p:extLst>
      <p:ext uri="{BB962C8B-B14F-4D97-AF65-F5344CB8AC3E}">
        <p14:creationId xmlns:p14="http://schemas.microsoft.com/office/powerpoint/2010/main" val="754460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A655-9D26-4506-A159-5ACDE2642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Optimizing Shader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2AE04-2F7D-4F86-A0BB-80883B6AC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4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3D627F-B6B8-4FA9-8D55-EF772935C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Shader compilers will aggressively:</a:t>
            </a:r>
          </a:p>
          <a:p>
            <a:pPr lvl="1"/>
            <a:r>
              <a:rPr lang="en-US" dirty="0"/>
              <a:t>Remove unnecessary variables</a:t>
            </a:r>
          </a:p>
          <a:p>
            <a:pPr lvl="1"/>
            <a:r>
              <a:rPr lang="en-US" dirty="0"/>
              <a:t>Unroll your loops</a:t>
            </a:r>
          </a:p>
          <a:p>
            <a:pPr lvl="1"/>
            <a:r>
              <a:rPr lang="en-US" dirty="0"/>
              <a:t>Flatten your if statements</a:t>
            </a:r>
          </a:p>
          <a:p>
            <a:pPr lvl="1"/>
            <a:endParaRPr lang="en-US" dirty="0"/>
          </a:p>
          <a:p>
            <a:r>
              <a:rPr lang="en-US" dirty="0"/>
              <a:t>All of this is in an attempt to optimize your code for the hardware (GPU)</a:t>
            </a:r>
          </a:p>
          <a:p>
            <a:endParaRPr lang="en-US" dirty="0"/>
          </a:p>
          <a:p>
            <a:r>
              <a:rPr lang="en-US" dirty="0"/>
              <a:t>However, there is still much more we can do!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9F83C-0C97-498C-9A68-551F8E56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shader code</a:t>
            </a:r>
          </a:p>
        </p:txBody>
      </p:sp>
    </p:spTree>
    <p:extLst>
      <p:ext uri="{BB962C8B-B14F-4D97-AF65-F5344CB8AC3E}">
        <p14:creationId xmlns:p14="http://schemas.microsoft.com/office/powerpoint/2010/main" val="1894716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0A0533-F86E-467E-A4CC-66AA88224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maximum performance…</a:t>
            </a:r>
          </a:p>
          <a:p>
            <a:pPr lvl="1"/>
            <a:r>
              <a:rPr lang="en-US" dirty="0"/>
              <a:t>Need to do the least amount of work possible</a:t>
            </a:r>
          </a:p>
          <a:p>
            <a:pPr lvl="1"/>
            <a:r>
              <a:rPr lang="en-US" dirty="0"/>
              <a:t>To get the desired results</a:t>
            </a:r>
          </a:p>
          <a:p>
            <a:endParaRPr lang="en-US" dirty="0"/>
          </a:p>
          <a:p>
            <a:r>
              <a:rPr lang="en-US" dirty="0"/>
              <a:t>This means…</a:t>
            </a:r>
          </a:p>
          <a:p>
            <a:pPr lvl="1"/>
            <a:r>
              <a:rPr lang="en-US" dirty="0"/>
              <a:t>Understanding what your code is doing</a:t>
            </a:r>
          </a:p>
          <a:p>
            <a:pPr lvl="1"/>
            <a:r>
              <a:rPr lang="en-US" dirty="0"/>
              <a:t>And how best to simplify it</a:t>
            </a:r>
          </a:p>
          <a:p>
            <a:endParaRPr lang="en-US" dirty="0"/>
          </a:p>
          <a:p>
            <a:r>
              <a:rPr lang="en-US" b="1" dirty="0"/>
              <a:t>Great</a:t>
            </a:r>
            <a:r>
              <a:rPr lang="en-US" dirty="0"/>
              <a:t> talk on shader optimizing</a:t>
            </a:r>
          </a:p>
          <a:p>
            <a:pPr lvl="1"/>
            <a:r>
              <a:rPr lang="en-US" sz="2000" dirty="0">
                <a:hlinkClick r:id="rId2"/>
              </a:rPr>
              <a:t>Low-level Thinking in High-level Shading Languages</a:t>
            </a:r>
            <a:endParaRPr lang="en-US" sz="2000" dirty="0"/>
          </a:p>
          <a:p>
            <a:pPr lvl="1"/>
            <a:r>
              <a:rPr lang="en-US" sz="2000" dirty="0"/>
              <a:t>From GDC 2013</a:t>
            </a:r>
          </a:p>
          <a:p>
            <a:pPr lvl="1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46B51-228A-4CBA-878E-D5172A6B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Low-level thinking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7A9A1A1-3A7B-408C-8D86-B8E8A1C4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694" y="27463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221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94BD8-3011-4451-9319-9664586E0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Sure...</a:t>
            </a:r>
          </a:p>
          <a:p>
            <a:pPr lvl="1"/>
            <a:r>
              <a:rPr lang="en-US" dirty="0"/>
              <a:t>But you’re shading potentially millions of pixels</a:t>
            </a:r>
          </a:p>
          <a:p>
            <a:pPr lvl="1"/>
            <a:r>
              <a:rPr lang="en-US" dirty="0"/>
              <a:t>Per frame!</a:t>
            </a:r>
          </a:p>
          <a:p>
            <a:pPr lvl="1"/>
            <a:endParaRPr lang="en-US" dirty="0"/>
          </a:p>
          <a:p>
            <a:r>
              <a:rPr lang="en-US" dirty="0"/>
              <a:t>Small optimizations can cascade into large performance gains if done correctly</a:t>
            </a:r>
          </a:p>
          <a:p>
            <a:endParaRPr lang="en-US" dirty="0"/>
          </a:p>
          <a:p>
            <a:r>
              <a:rPr lang="en-US" dirty="0"/>
              <a:t>We’ll look at some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69E57-00C8-4DE9-859D-330576A4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fast, right?</a:t>
            </a:r>
          </a:p>
        </p:txBody>
      </p:sp>
    </p:spTree>
    <p:extLst>
      <p:ext uri="{BB962C8B-B14F-4D97-AF65-F5344CB8AC3E}">
        <p14:creationId xmlns:p14="http://schemas.microsoft.com/office/powerpoint/2010/main" val="250729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1D129-7F58-47B1-8A25-049747672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7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Perform two lighting equations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float light1 = dot(normalize(</a:t>
            </a:r>
            <a:r>
              <a:rPr lang="en-US" sz="1600" dirty="0" err="1">
                <a:latin typeface="Consolas" panose="020B0609020204030204" pitchFamily="49" charset="0"/>
              </a:rPr>
              <a:t>input.normal</a:t>
            </a:r>
            <a:r>
              <a:rPr lang="en-US" sz="1600" dirty="0">
                <a:latin typeface="Consolas" panose="020B0609020204030204" pitchFamily="49" charset="0"/>
              </a:rPr>
              <a:t>), normalize(-lightDir1));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float light2 = dot(normalize(</a:t>
            </a:r>
            <a:r>
              <a:rPr lang="en-US" sz="1600" dirty="0" err="1">
                <a:latin typeface="Consolas" panose="020B0609020204030204" pitchFamily="49" charset="0"/>
              </a:rPr>
              <a:t>input.normal</a:t>
            </a:r>
            <a:r>
              <a:rPr lang="en-US" sz="1600" dirty="0">
                <a:latin typeface="Consolas" panose="020B0609020204030204" pitchFamily="49" charset="0"/>
              </a:rPr>
              <a:t>), normalize(-lightDir2));</a:t>
            </a:r>
          </a:p>
          <a:p>
            <a:pPr marL="392113" lvl="1" indent="0">
              <a:buNone/>
            </a:pPr>
            <a:endParaRPr lang="en-US" dirty="0"/>
          </a:p>
          <a:p>
            <a:r>
              <a:rPr lang="en-US" dirty="0"/>
              <a:t>Improvement:</a:t>
            </a:r>
          </a:p>
          <a:p>
            <a:pPr lvl="1"/>
            <a:r>
              <a:rPr lang="en-US" dirty="0"/>
              <a:t>Don’t normalize </a:t>
            </a:r>
            <a:r>
              <a:rPr lang="en-US" dirty="0" err="1"/>
              <a:t>input.normal</a:t>
            </a:r>
            <a:r>
              <a:rPr lang="en-US" dirty="0"/>
              <a:t> twice!</a:t>
            </a:r>
          </a:p>
          <a:p>
            <a:pPr lvl="1"/>
            <a:r>
              <a:rPr lang="en-US" dirty="0"/>
              <a:t>Do it once and store the result!</a:t>
            </a:r>
          </a:p>
          <a:p>
            <a:pPr marL="109537" indent="0">
              <a:buNone/>
            </a:pPr>
            <a:endParaRPr lang="en-US" dirty="0"/>
          </a:p>
          <a:p>
            <a:pPr marL="109537" marR="0" lvl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Perform two lighting equations</a:t>
            </a:r>
          </a:p>
          <a:p>
            <a:pPr marL="109537" marR="0" lvl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itchFamily="18" charset="2"/>
              <a:buNone/>
              <a:tabLst/>
              <a:defRPr/>
            </a:pPr>
            <a:r>
              <a:rPr lang="en-US" sz="1600" dirty="0" err="1">
                <a:latin typeface="Consolas" panose="020B0609020204030204" pitchFamily="49" charset="0"/>
              </a:rPr>
              <a:t>input.normal</a:t>
            </a:r>
            <a:r>
              <a:rPr lang="en-US" sz="1600" dirty="0">
                <a:latin typeface="Consolas" panose="020B0609020204030204" pitchFamily="49" charset="0"/>
              </a:rPr>
              <a:t> = normalize(</a:t>
            </a:r>
            <a:r>
              <a:rPr lang="en-US" sz="1600" dirty="0" err="1">
                <a:latin typeface="Consolas" panose="020B0609020204030204" pitchFamily="49" charset="0"/>
              </a:rPr>
              <a:t>input.normal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109537" marR="0" lvl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light1 = dot(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input.normal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normalize(-lightDir1));</a:t>
            </a:r>
          </a:p>
          <a:p>
            <a:pPr marL="109537" marR="0" lvl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 light2 = dot(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input.normal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normalize(-lightDir2));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1D214-ECD5-4B3B-ACEA-0A4778A0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optimization example</a:t>
            </a:r>
          </a:p>
        </p:txBody>
      </p:sp>
    </p:spTree>
    <p:extLst>
      <p:ext uri="{BB962C8B-B14F-4D97-AF65-F5344CB8AC3E}">
        <p14:creationId xmlns:p14="http://schemas.microsoft.com/office/powerpoint/2010/main" val="3639984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5F75AD-D436-4495-870B-2A712E2E1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Perform final light calc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float3 result = </a:t>
            </a:r>
            <a:r>
              <a:rPr lang="en-US" sz="1600" dirty="0" err="1">
                <a:latin typeface="Consolas" panose="020B0609020204030204" pitchFamily="49" charset="0"/>
              </a:rPr>
              <a:t>lightColor.rgb</a:t>
            </a:r>
            <a:r>
              <a:rPr lang="en-US" sz="1600" dirty="0">
                <a:latin typeface="Consolas" panose="020B0609020204030204" pitchFamily="49" charset="0"/>
              </a:rPr>
              <a:t> * intensity * </a:t>
            </a:r>
            <a:r>
              <a:rPr lang="en-US" sz="1600" dirty="0" err="1">
                <a:latin typeface="Consolas" panose="020B0609020204030204" pitchFamily="49" charset="0"/>
              </a:rPr>
              <a:t>NdotL</a:t>
            </a:r>
            <a:r>
              <a:rPr lang="en-US" sz="1600" dirty="0">
                <a:latin typeface="Consolas" panose="020B0609020204030204" pitchFamily="49" charset="0"/>
              </a:rPr>
              <a:t> * attenuation;</a:t>
            </a:r>
          </a:p>
          <a:p>
            <a:pPr marL="109537" indent="0">
              <a:buNone/>
            </a:pPr>
            <a:endParaRPr lang="en-US" dirty="0"/>
          </a:p>
          <a:p>
            <a:r>
              <a:rPr lang="en-US" dirty="0"/>
              <a:t>What’s wrong here?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4D20A8-A69E-47AE-A077-DE7EEC24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math</a:t>
            </a:r>
          </a:p>
        </p:txBody>
      </p:sp>
    </p:spTree>
    <p:extLst>
      <p:ext uri="{BB962C8B-B14F-4D97-AF65-F5344CB8AC3E}">
        <p14:creationId xmlns:p14="http://schemas.microsoft.com/office/powerpoint/2010/main" val="1400129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5F75AD-D436-4495-870B-2A712E2E1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Perform final light calc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float3 result = </a:t>
            </a:r>
            <a:r>
              <a:rPr lang="en-US" sz="1600" dirty="0" err="1">
                <a:latin typeface="Consolas" panose="020B0609020204030204" pitchFamily="49" charset="0"/>
              </a:rPr>
              <a:t>lightColor.rgb</a:t>
            </a:r>
            <a:r>
              <a:rPr lang="en-US" sz="1600" dirty="0">
                <a:latin typeface="Consolas" panose="020B0609020204030204" pitchFamily="49" charset="0"/>
              </a:rPr>
              <a:t> * intensity * </a:t>
            </a:r>
            <a:r>
              <a:rPr lang="en-US" sz="1600" dirty="0" err="1">
                <a:latin typeface="Consolas" panose="020B0609020204030204" pitchFamily="49" charset="0"/>
              </a:rPr>
              <a:t>NdotL</a:t>
            </a:r>
            <a:r>
              <a:rPr lang="en-US" sz="1600" dirty="0">
                <a:latin typeface="Consolas" panose="020B0609020204030204" pitchFamily="49" charset="0"/>
              </a:rPr>
              <a:t> * attenuation;</a:t>
            </a:r>
          </a:p>
          <a:p>
            <a:pPr marL="109537" indent="0">
              <a:buNone/>
            </a:pPr>
            <a:endParaRPr lang="en-US" dirty="0"/>
          </a:p>
          <a:p>
            <a:r>
              <a:rPr lang="en-US" dirty="0"/>
              <a:t>What’s wrong here?</a:t>
            </a:r>
          </a:p>
          <a:p>
            <a:pPr marL="109537" indent="0">
              <a:buNone/>
            </a:pPr>
            <a:endParaRPr lang="en-US" dirty="0"/>
          </a:p>
          <a:p>
            <a:r>
              <a:rPr lang="en-US" dirty="0"/>
              <a:t>How many multiplications are we doing?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4D20A8-A69E-47AE-A077-DE7EEC24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math</a:t>
            </a:r>
          </a:p>
        </p:txBody>
      </p:sp>
    </p:spTree>
    <p:extLst>
      <p:ext uri="{BB962C8B-B14F-4D97-AF65-F5344CB8AC3E}">
        <p14:creationId xmlns:p14="http://schemas.microsoft.com/office/powerpoint/2010/main" val="418277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2F47-68B2-4EFD-BD4E-E6704B8370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Drawing Fewer Objects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903F9-57CD-452C-BB95-14DCC9B14B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13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5F75AD-D436-4495-870B-2A712E2E1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itchFamily="18" charset="2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Remember, multiplication occurs left to right</a:t>
            </a:r>
          </a:p>
          <a:p>
            <a:pPr marL="109537" indent="0">
              <a:buNone/>
            </a:pP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109537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Perform final light calc</a:t>
            </a:r>
          </a:p>
          <a:p>
            <a:pPr marL="109537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float3 result = </a:t>
            </a:r>
            <a:r>
              <a:rPr lang="en-US" sz="1600" dirty="0" err="1">
                <a:latin typeface="Consolas" panose="020B0609020204030204" pitchFamily="49" charset="0"/>
              </a:rPr>
              <a:t>lightColor.rgb</a:t>
            </a:r>
            <a:r>
              <a:rPr lang="en-US" sz="1600" dirty="0">
                <a:latin typeface="Consolas" panose="020B0609020204030204" pitchFamily="49" charset="0"/>
              </a:rPr>
              <a:t> * intensity * </a:t>
            </a:r>
            <a:r>
              <a:rPr lang="en-US" sz="1600" dirty="0" err="1">
                <a:latin typeface="Consolas" panose="020B0609020204030204" pitchFamily="49" charset="0"/>
              </a:rPr>
              <a:t>NdotL</a:t>
            </a:r>
            <a:r>
              <a:rPr lang="en-US" sz="1600" dirty="0">
                <a:latin typeface="Consolas" panose="020B0609020204030204" pitchFamily="49" charset="0"/>
              </a:rPr>
              <a:t> * attenuation;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4D20A8-A69E-47AE-A077-DE7EEC24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multiplications?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9C38AD6-2298-42E4-9136-0C2718DC4A4A}"/>
              </a:ext>
            </a:extLst>
          </p:cNvPr>
          <p:cNvSpPr/>
          <p:nvPr/>
        </p:nvSpPr>
        <p:spPr>
          <a:xfrm rot="16200000">
            <a:off x="3653759" y="1917167"/>
            <a:ext cx="461043" cy="2881514"/>
          </a:xfrm>
          <a:prstGeom prst="leftBrace">
            <a:avLst>
              <a:gd name="adj1" fmla="val 4625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D49424F-3FA0-4FC6-8C60-4DB968253CE3}"/>
              </a:ext>
            </a:extLst>
          </p:cNvPr>
          <p:cNvSpPr/>
          <p:nvPr/>
        </p:nvSpPr>
        <p:spPr>
          <a:xfrm rot="16200000">
            <a:off x="4877442" y="3343566"/>
            <a:ext cx="461043" cy="2447367"/>
          </a:xfrm>
          <a:prstGeom prst="leftBrace">
            <a:avLst>
              <a:gd name="adj1" fmla="val 4625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D1A57E5D-ECD0-49A1-8329-EF7CD9A70F6D}"/>
              </a:ext>
            </a:extLst>
          </p:cNvPr>
          <p:cNvSpPr/>
          <p:nvPr/>
        </p:nvSpPr>
        <p:spPr>
          <a:xfrm rot="16200000">
            <a:off x="6284579" y="4058093"/>
            <a:ext cx="461043" cy="2814276"/>
          </a:xfrm>
          <a:prstGeom prst="leftBrace">
            <a:avLst>
              <a:gd name="adj1" fmla="val 4625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2A570-62A7-46C0-919B-4EF31703ADC8}"/>
              </a:ext>
            </a:extLst>
          </p:cNvPr>
          <p:cNvSpPr txBox="1"/>
          <p:nvPr/>
        </p:nvSpPr>
        <p:spPr>
          <a:xfrm>
            <a:off x="2601717" y="3576623"/>
            <a:ext cx="256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3 multiplies </a:t>
            </a:r>
            <a:br>
              <a:rPr lang="en-US" sz="1800" dirty="0"/>
            </a:br>
            <a:r>
              <a:rPr lang="en-US" sz="1800" dirty="0"/>
              <a:t>(one per color channel)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E6023-FE85-4DCD-8E4E-4DCBA46092E6}"/>
              </a:ext>
            </a:extLst>
          </p:cNvPr>
          <p:cNvSpPr txBox="1"/>
          <p:nvPr/>
        </p:nvSpPr>
        <p:spPr>
          <a:xfrm>
            <a:off x="4263166" y="4829891"/>
            <a:ext cx="180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3 more (6 total)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0A569-5022-4B48-A5F8-AC90D162F7A9}"/>
              </a:ext>
            </a:extLst>
          </p:cNvPr>
          <p:cNvSpPr txBox="1"/>
          <p:nvPr/>
        </p:nvSpPr>
        <p:spPr>
          <a:xfrm>
            <a:off x="5611423" y="5701268"/>
            <a:ext cx="180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3 more (9 total)</a:t>
            </a:r>
          </a:p>
        </p:txBody>
      </p:sp>
    </p:spTree>
    <p:extLst>
      <p:ext uri="{BB962C8B-B14F-4D97-AF65-F5344CB8AC3E}">
        <p14:creationId xmlns:p14="http://schemas.microsoft.com/office/powerpoint/2010/main" val="322504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5F75AD-D436-4495-870B-2A712E2E1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Improvement: Multiply the scalars first</a:t>
            </a:r>
          </a:p>
          <a:p>
            <a:pPr lvl="1"/>
            <a:r>
              <a:rPr lang="en-US" dirty="0"/>
              <a:t>Just add parentheses!</a:t>
            </a:r>
          </a:p>
          <a:p>
            <a:pPr lvl="1"/>
            <a:r>
              <a:rPr lang="en-US" dirty="0"/>
              <a:t>Or reorder the multiplication</a:t>
            </a:r>
          </a:p>
          <a:p>
            <a:pPr marL="109537" indent="0">
              <a:buNone/>
            </a:pPr>
            <a:endParaRPr lang="en-US" dirty="0"/>
          </a:p>
          <a:p>
            <a:pPr marL="109537" marR="0" lvl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Perform final light calc (with parentheses!)</a:t>
            </a:r>
          </a:p>
          <a:p>
            <a:pPr marL="109537" marR="0" lvl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itchFamily="18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float3 result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lightColor.rgb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* (intensity *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NdotL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* attenuation);</a:t>
            </a:r>
          </a:p>
          <a:p>
            <a:pPr marL="109537" marR="0" lvl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itchFamily="18" charset="2"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itchFamily="18" charset="2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4D20A8-A69E-47AE-A077-DE7EEC24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multiplications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73BD423E-2507-47CA-A5B8-5F496A5550F8}"/>
              </a:ext>
            </a:extLst>
          </p:cNvPr>
          <p:cNvSpPr/>
          <p:nvPr/>
        </p:nvSpPr>
        <p:spPr>
          <a:xfrm rot="16200000">
            <a:off x="5947443" y="2274474"/>
            <a:ext cx="461043" cy="3580761"/>
          </a:xfrm>
          <a:prstGeom prst="leftBrace">
            <a:avLst>
              <a:gd name="adj1" fmla="val 4625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F66A6-A01F-4555-90A2-B08367D812EB}"/>
              </a:ext>
            </a:extLst>
          </p:cNvPr>
          <p:cNvSpPr txBox="1"/>
          <p:nvPr/>
        </p:nvSpPr>
        <p:spPr>
          <a:xfrm>
            <a:off x="5468122" y="4295376"/>
            <a:ext cx="141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2 multiplies 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16D9D60-A644-4613-B14A-850C8FB40AB8}"/>
              </a:ext>
            </a:extLst>
          </p:cNvPr>
          <p:cNvSpPr/>
          <p:nvPr/>
        </p:nvSpPr>
        <p:spPr>
          <a:xfrm rot="16200000">
            <a:off x="4091748" y="3065020"/>
            <a:ext cx="461043" cy="3711389"/>
          </a:xfrm>
          <a:prstGeom prst="leftBrace">
            <a:avLst>
              <a:gd name="adj1" fmla="val 4625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4553A-A802-4FD6-8A95-264F95515DB8}"/>
              </a:ext>
            </a:extLst>
          </p:cNvPr>
          <p:cNvSpPr txBox="1"/>
          <p:nvPr/>
        </p:nvSpPr>
        <p:spPr>
          <a:xfrm>
            <a:off x="3880875" y="5151237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3 more</a:t>
            </a:r>
            <a:br>
              <a:rPr lang="en-US" sz="1800" dirty="0"/>
            </a:br>
            <a:r>
              <a:rPr lang="en-US" sz="1800" dirty="0"/>
              <a:t>(5 total)</a:t>
            </a:r>
          </a:p>
        </p:txBody>
      </p:sp>
    </p:spTree>
    <p:extLst>
      <p:ext uri="{BB962C8B-B14F-4D97-AF65-F5344CB8AC3E}">
        <p14:creationId xmlns:p14="http://schemas.microsoft.com/office/powerpoint/2010/main" val="1421313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7CFB3D-2519-4C27-B7C2-A3223B4C7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Let’s look at compiled shader code</a:t>
            </a:r>
          </a:p>
          <a:p>
            <a:pPr lvl="1"/>
            <a:r>
              <a:rPr lang="en-US" dirty="0"/>
              <a:t>Example from </a:t>
            </a:r>
            <a:r>
              <a:rPr lang="en-US" sz="1600" dirty="0">
                <a:hlinkClick r:id="rId2"/>
              </a:rPr>
              <a:t>Low-level Thinking in High-level Shading Languages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Reordering &amp; adding ( )’s reduces instructions!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60286-67AE-46A5-BC34-CC45C8E7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really help?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FDF13-7D99-47C8-8E18-68BD43A1E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2391602"/>
            <a:ext cx="8312728" cy="270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18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7B8518-75AA-43D7-AA2B-0DCB4A807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look at our own compiled shader code</a:t>
            </a:r>
          </a:p>
          <a:p>
            <a:pPr lvl="1"/>
            <a:r>
              <a:rPr lang="en-US" dirty="0"/>
              <a:t>Outputs human-readable assembly code in .txt file</a:t>
            </a:r>
          </a:p>
          <a:p>
            <a:pPr lvl="1"/>
            <a:r>
              <a:rPr lang="en-US" dirty="0"/>
              <a:t>Not necessary, but possible!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72A08-387C-4D49-ADFD-1EE15929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Side note: Viewing compiled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48481D-77F1-4FBB-B3F2-BB27502ED16A}"/>
              </a:ext>
            </a:extLst>
          </p:cNvPr>
          <p:cNvGrpSpPr/>
          <p:nvPr/>
        </p:nvGrpSpPr>
        <p:grpSpPr>
          <a:xfrm>
            <a:off x="2543414" y="2997744"/>
            <a:ext cx="4721691" cy="3270723"/>
            <a:chOff x="1878894" y="2268489"/>
            <a:chExt cx="5386212" cy="37310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FDE76C-D2E5-4B1F-B29C-153603796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8894" y="2268489"/>
              <a:ext cx="5386212" cy="37310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58F8EB-00D3-44B2-8DCF-2A3850448028}"/>
                </a:ext>
              </a:extLst>
            </p:cNvPr>
            <p:cNvSpPr txBox="1"/>
            <p:nvPr/>
          </p:nvSpPr>
          <p:spPr>
            <a:xfrm>
              <a:off x="3427080" y="4080222"/>
              <a:ext cx="3566149" cy="807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Change these two options</a:t>
              </a:r>
              <a:br>
                <a:rPr lang="en-US" sz="2000" dirty="0"/>
              </a:br>
              <a:r>
                <a:rPr lang="en-US" sz="2000" dirty="0"/>
                <a:t>in compiler settings</a:t>
              </a:r>
            </a:p>
          </p:txBody>
        </p:sp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FEBB29D2-7E82-4A6E-8695-703144C431E6}"/>
                </a:ext>
              </a:extLst>
            </p:cNvPr>
            <p:cNvSpPr/>
            <p:nvPr/>
          </p:nvSpPr>
          <p:spPr>
            <a:xfrm rot="5400000" flipH="1">
              <a:off x="5683261" y="3162897"/>
              <a:ext cx="1179499" cy="1254501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431832"/>
                <a:gd name="adj5" fmla="val 1250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695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7E9B56-F79A-4C2D-BA53-F07B1D105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MAD!</a:t>
            </a:r>
          </a:p>
          <a:p>
            <a:pPr lvl="1"/>
            <a:r>
              <a:rPr lang="en-US" dirty="0"/>
              <a:t>“Multiply Add”</a:t>
            </a:r>
          </a:p>
          <a:p>
            <a:pPr lvl="1"/>
            <a:r>
              <a:rPr lang="en-US" dirty="0"/>
              <a:t>Special hardware instruction</a:t>
            </a:r>
          </a:p>
          <a:p>
            <a:pPr lvl="1"/>
            <a:r>
              <a:rPr lang="en-US" dirty="0"/>
              <a:t>Does a multiply followed by an add</a:t>
            </a:r>
          </a:p>
          <a:p>
            <a:pPr lvl="1"/>
            <a:r>
              <a:rPr lang="en-US" dirty="0"/>
              <a:t>Faster than two separate instructions</a:t>
            </a:r>
          </a:p>
          <a:p>
            <a:pPr lvl="1"/>
            <a:endParaRPr lang="en-US" dirty="0"/>
          </a:p>
          <a:p>
            <a:pPr marL="109537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Two lines with the same result</a:t>
            </a:r>
          </a:p>
          <a:p>
            <a:pPr marL="109537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latin typeface="Consolas" panose="020B0609020204030204" pitchFamily="49" charset="0"/>
              </a:rPr>
              <a:t> result1 = (x + 1.0f) * 0.5f;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Multiple instructions! 😭</a:t>
            </a:r>
          </a:p>
          <a:p>
            <a:pPr marL="109537" indent="0">
              <a:buNone/>
            </a:pP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latin typeface="Consolas" panose="020B0609020204030204" pitchFamily="49" charset="0"/>
              </a:rPr>
              <a:t> result2 = x * 0.5f + 0.5f;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One instruction! 😁</a:t>
            </a:r>
          </a:p>
          <a:p>
            <a:pPr marL="109537" indent="0"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365125" marR="0" lvl="0" indent="-255588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itchFamily="18" charset="2"/>
              <a:buChar char=""/>
              <a:tabLst/>
              <a:defRPr/>
            </a:pPr>
            <a:r>
              <a:rPr lang="en-US" dirty="0">
                <a:solidFill>
                  <a:prstClr val="black"/>
                </a:solidFill>
                <a:latin typeface="Lucida Sans Unicode"/>
              </a:rPr>
              <a:t>A little hand-optimization goes a long way!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395795-7EF5-4935-A08B-32960BB1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improvements?</a:t>
            </a:r>
          </a:p>
        </p:txBody>
      </p:sp>
    </p:spTree>
    <p:extLst>
      <p:ext uri="{BB962C8B-B14F-4D97-AF65-F5344CB8AC3E}">
        <p14:creationId xmlns:p14="http://schemas.microsoft.com/office/powerpoint/2010/main" val="3122221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CAD68A-B0F3-4320-93B9-57EB5D547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operations can become “free”</a:t>
            </a:r>
          </a:p>
          <a:p>
            <a:pPr lvl="1"/>
            <a:r>
              <a:rPr lang="en-US" dirty="0"/>
              <a:t>Won’t result in extra hardware instructions</a:t>
            </a:r>
          </a:p>
          <a:p>
            <a:pPr lvl="1"/>
            <a:r>
              <a:rPr lang="en-US" dirty="0"/>
              <a:t>If used properly</a:t>
            </a:r>
          </a:p>
          <a:p>
            <a:pPr lvl="1"/>
            <a:endParaRPr lang="en-US" dirty="0"/>
          </a:p>
          <a:p>
            <a:r>
              <a:rPr lang="en-US" dirty="0"/>
              <a:t>Absolute value</a:t>
            </a:r>
          </a:p>
          <a:p>
            <a:r>
              <a:rPr lang="en-US" dirty="0"/>
              <a:t>Negating a value</a:t>
            </a:r>
          </a:p>
          <a:p>
            <a:r>
              <a:rPr lang="en-US" dirty="0"/>
              <a:t>Saturate()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93A64-CE86-457D-A44F-60628AAD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“Free” math?</a:t>
            </a:r>
          </a:p>
        </p:txBody>
      </p:sp>
    </p:spTree>
    <p:extLst>
      <p:ext uri="{BB962C8B-B14F-4D97-AF65-F5344CB8AC3E}">
        <p14:creationId xmlns:p14="http://schemas.microsoft.com/office/powerpoint/2010/main" val="2808748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6A7EF0-4938-4445-A1C1-8F46A921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Free</a:t>
            </a:r>
            <a:r>
              <a:rPr lang="en-US" dirty="0"/>
              <a:t> when used on input to an expression</a:t>
            </a:r>
          </a:p>
          <a:p>
            <a:pPr marL="392113" lvl="1" indent="0">
              <a:buNone/>
            </a:pPr>
            <a:endParaRPr lang="en-US" dirty="0"/>
          </a:p>
          <a:p>
            <a:pPr marL="392113" lvl="1" indent="0">
              <a:buNone/>
            </a:pPr>
            <a:endParaRPr lang="en-US" dirty="0"/>
          </a:p>
          <a:p>
            <a:pPr marL="392113" lvl="1" indent="0">
              <a:buNone/>
            </a:pPr>
            <a:endParaRPr lang="en-US" dirty="0"/>
          </a:p>
          <a:p>
            <a:pPr marL="392113" lvl="1" indent="0">
              <a:buNone/>
            </a:pPr>
            <a:endParaRPr lang="en-US" dirty="0"/>
          </a:p>
          <a:p>
            <a:pPr marL="392113" lvl="1" indent="0">
              <a:buNone/>
            </a:pPr>
            <a:endParaRPr lang="en-US" dirty="0"/>
          </a:p>
          <a:p>
            <a:r>
              <a:rPr lang="en-US" b="1" dirty="0"/>
              <a:t>Extra instruction </a:t>
            </a:r>
            <a:r>
              <a:rPr lang="en-US" dirty="0"/>
              <a:t>when used on output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04414-E3FF-4813-81BF-E418890E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Absolute value &amp; negative 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F08B0-9144-47A7-86E7-C2FA28FA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595" y="1988442"/>
            <a:ext cx="3747025" cy="1440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57190-DA59-4942-8407-91B810CC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50" y="4449249"/>
            <a:ext cx="3786385" cy="14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80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6A7EF0-4938-4445-A1C1-8F46A921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Extra instruction</a:t>
            </a:r>
            <a:r>
              <a:rPr lang="en-US" dirty="0"/>
              <a:t> when used on input</a:t>
            </a:r>
          </a:p>
          <a:p>
            <a:pPr marL="392113" lvl="1" indent="0">
              <a:buNone/>
            </a:pPr>
            <a:endParaRPr lang="en-US" dirty="0"/>
          </a:p>
          <a:p>
            <a:pPr marL="392113" lvl="1" indent="0">
              <a:buNone/>
            </a:pPr>
            <a:endParaRPr lang="en-US" dirty="0"/>
          </a:p>
          <a:p>
            <a:pPr marL="392113" lvl="1" indent="0">
              <a:buNone/>
            </a:pPr>
            <a:endParaRPr lang="en-US" dirty="0"/>
          </a:p>
          <a:p>
            <a:pPr marL="392113" lvl="1" indent="0">
              <a:buNone/>
            </a:pPr>
            <a:endParaRPr lang="en-US" dirty="0"/>
          </a:p>
          <a:p>
            <a:pPr marL="392113" lvl="1" indent="0">
              <a:buNone/>
            </a:pPr>
            <a:endParaRPr lang="en-US" dirty="0"/>
          </a:p>
          <a:p>
            <a:r>
              <a:rPr lang="en-US" b="1" dirty="0"/>
              <a:t>Free </a:t>
            </a:r>
            <a:r>
              <a:rPr lang="en-US" dirty="0"/>
              <a:t>when used on output of an expression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04414-E3FF-4813-81BF-E418890E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Saturate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AA483-3A4B-4B67-B0E3-385D200A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79" y="2010569"/>
            <a:ext cx="4543425" cy="1733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A0759D-2CAF-47D2-808F-5462DD93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78" y="4432366"/>
            <a:ext cx="45434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19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C9FF11-099E-4587-8BDC-39551FC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really need to go this deep?!</a:t>
            </a:r>
          </a:p>
          <a:p>
            <a:pPr lvl="1"/>
            <a:r>
              <a:rPr lang="en-US" dirty="0"/>
              <a:t>Nope!  Especially not for this course</a:t>
            </a:r>
          </a:p>
          <a:p>
            <a:endParaRPr lang="en-US" dirty="0"/>
          </a:p>
          <a:p>
            <a:r>
              <a:rPr lang="en-US" dirty="0"/>
              <a:t>I wanted to show a quick peek of this depth</a:t>
            </a:r>
          </a:p>
          <a:p>
            <a:endParaRPr lang="en-US" dirty="0"/>
          </a:p>
          <a:p>
            <a:r>
              <a:rPr lang="en-US" dirty="0"/>
              <a:t>Major takeaways:</a:t>
            </a:r>
          </a:p>
          <a:p>
            <a:pPr lvl="1"/>
            <a:r>
              <a:rPr lang="en-US" dirty="0"/>
              <a:t>Do the least amount of work you can</a:t>
            </a:r>
          </a:p>
          <a:p>
            <a:pPr lvl="1"/>
            <a:r>
              <a:rPr lang="en-US" dirty="0"/>
              <a:t>Aim for “calculate once, reuse result”</a:t>
            </a:r>
          </a:p>
          <a:p>
            <a:pPr lvl="1"/>
            <a:r>
              <a:rPr lang="en-US" dirty="0"/>
              <a:t>Be cognizant of what your code is actually doing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9925A-9141-4CB6-962D-F8644D66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Holy crap, this is a lot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699DD55-2A19-44CE-B4CF-F3B7311EB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75" y="346541"/>
            <a:ext cx="1473682" cy="147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52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7457B2-6CE2-4C84-872B-2A5AC28D4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draw the objects you can see!</a:t>
            </a:r>
          </a:p>
          <a:p>
            <a:endParaRPr lang="en-US" dirty="0"/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974BA-1A69-4CF5-ADAF-9BC786D8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Frustum culling</a:t>
            </a:r>
          </a:p>
        </p:txBody>
      </p:sp>
      <p:pic>
        <p:nvPicPr>
          <p:cNvPr id="1026" name="Picture 2" descr="In Horizon Zero Dawn the world is culled when outside of the player's field  of view : DevTricks">
            <a:extLst>
              <a:ext uri="{FF2B5EF4-FFF2-40B4-BE49-F238E27FC236}">
                <a16:creationId xmlns:a16="http://schemas.microsoft.com/office/drawing/2014/main" id="{10579232-CB5F-4700-8C46-1C2AB3D853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334" y="2185935"/>
            <a:ext cx="6085332" cy="34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C7CFDE-287B-4E0C-BADA-244DE631BB7C}"/>
              </a:ext>
            </a:extLst>
          </p:cNvPr>
          <p:cNvSpPr txBox="1"/>
          <p:nvPr/>
        </p:nvSpPr>
        <p:spPr>
          <a:xfrm>
            <a:off x="1943844" y="5608935"/>
            <a:ext cx="525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 Zero Dawn – Frustum Culling</a:t>
            </a:r>
          </a:p>
        </p:txBody>
      </p:sp>
    </p:spTree>
    <p:extLst>
      <p:ext uri="{BB962C8B-B14F-4D97-AF65-F5344CB8AC3E}">
        <p14:creationId xmlns:p14="http://schemas.microsoft.com/office/powerpoint/2010/main" val="360727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EA384-CF5B-4338-80A1-3C994000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Performed in C++</a:t>
            </a:r>
          </a:p>
          <a:p>
            <a:endParaRPr lang="en-US" dirty="0"/>
          </a:p>
          <a:p>
            <a:r>
              <a:rPr lang="en-US" dirty="0"/>
              <a:t>Test objects against camera frustum bounds</a:t>
            </a:r>
          </a:p>
          <a:p>
            <a:pPr lvl="1"/>
            <a:r>
              <a:rPr lang="en-US" dirty="0"/>
              <a:t>Might be overkill for 1000’s of very small objects</a:t>
            </a:r>
          </a:p>
          <a:p>
            <a:pPr lvl="1"/>
            <a:r>
              <a:rPr lang="en-US" dirty="0"/>
              <a:t>Make sure this test is not slower than just drawing!</a:t>
            </a:r>
          </a:p>
          <a:p>
            <a:pPr lvl="1"/>
            <a:endParaRPr lang="en-US" dirty="0"/>
          </a:p>
          <a:p>
            <a:r>
              <a:rPr lang="en-US" dirty="0"/>
              <a:t>Often optimized with scene partitioning</a:t>
            </a:r>
          </a:p>
          <a:p>
            <a:pPr lvl="1"/>
            <a:r>
              <a:rPr lang="en-US" dirty="0"/>
              <a:t>Octree</a:t>
            </a:r>
          </a:p>
          <a:p>
            <a:pPr lvl="1"/>
            <a:r>
              <a:rPr lang="en-US" dirty="0"/>
              <a:t>Binary space-partitioning (BSP) tree</a:t>
            </a:r>
          </a:p>
          <a:p>
            <a:pPr lvl="1"/>
            <a:r>
              <a:rPr lang="en-US" dirty="0"/>
              <a:t>Bin/grid system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53E5D-32AB-4159-AB8E-5A197CC2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frustum culling</a:t>
            </a:r>
          </a:p>
        </p:txBody>
      </p:sp>
    </p:spTree>
    <p:extLst>
      <p:ext uri="{BB962C8B-B14F-4D97-AF65-F5344CB8AC3E}">
        <p14:creationId xmlns:p14="http://schemas.microsoft.com/office/powerpoint/2010/main" val="117714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8752F-7E0B-4918-9B1E-F944D966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culling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C7F305-2224-42A2-84C5-87E1C2B1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draw what’s blocked by closer objects</a:t>
            </a:r>
          </a:p>
        </p:txBody>
      </p:sp>
      <p:pic>
        <p:nvPicPr>
          <p:cNvPr id="2050" name="Picture 2" descr="Maximizing Your Unity Game's Performance - CG Cookie">
            <a:extLst>
              <a:ext uri="{FF2B5EF4-FFF2-40B4-BE49-F238E27FC236}">
                <a16:creationId xmlns:a16="http://schemas.microsoft.com/office/drawing/2014/main" id="{C1FC2AF5-7A5A-4EBA-B649-28AB2D6434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55" y="2147234"/>
            <a:ext cx="6338888" cy="35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32253-5D8A-47FD-8500-15B3D4706AE0}"/>
              </a:ext>
            </a:extLst>
          </p:cNvPr>
          <p:cNvSpPr txBox="1"/>
          <p:nvPr/>
        </p:nvSpPr>
        <p:spPr>
          <a:xfrm>
            <a:off x="2507010" y="5720224"/>
            <a:ext cx="4129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Frustum vs. Occlusion culling</a:t>
            </a:r>
          </a:p>
        </p:txBody>
      </p:sp>
    </p:spTree>
    <p:extLst>
      <p:ext uri="{BB962C8B-B14F-4D97-AF65-F5344CB8AC3E}">
        <p14:creationId xmlns:p14="http://schemas.microsoft.com/office/powerpoint/2010/main" val="302876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80B767-79D7-4D4D-B598-3B2B29AF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done in pure C++ or with GPU’s help</a:t>
            </a:r>
          </a:p>
          <a:p>
            <a:pPr lvl="1"/>
            <a:endParaRPr lang="en-US" dirty="0"/>
          </a:p>
          <a:p>
            <a:r>
              <a:rPr lang="en-US" dirty="0"/>
              <a:t>C++ method:</a:t>
            </a:r>
          </a:p>
          <a:p>
            <a:pPr lvl="1"/>
            <a:r>
              <a:rPr lang="en-US" dirty="0"/>
              <a:t>Test bounds of further objects against closer ones</a:t>
            </a:r>
          </a:p>
          <a:p>
            <a:pPr lvl="1"/>
            <a:r>
              <a:rPr lang="en-US" dirty="0"/>
              <a:t>Don’t draw objects that are “occluded”</a:t>
            </a:r>
          </a:p>
          <a:p>
            <a:pPr lvl="1"/>
            <a:endParaRPr lang="en-US" dirty="0"/>
          </a:p>
          <a:p>
            <a:r>
              <a:rPr lang="en-US" dirty="0"/>
              <a:t>GPU method:</a:t>
            </a:r>
          </a:p>
          <a:p>
            <a:pPr lvl="1"/>
            <a:r>
              <a:rPr lang="en-US" dirty="0">
                <a:hlinkClick r:id="rId2"/>
              </a:rPr>
              <a:t>Hardware occlusion queries</a:t>
            </a:r>
            <a:endParaRPr lang="en-US" dirty="0"/>
          </a:p>
          <a:p>
            <a:pPr lvl="1"/>
            <a:r>
              <a:rPr lang="en-US" dirty="0"/>
              <a:t>Use GPU to determine if any pixels would render</a:t>
            </a:r>
          </a:p>
          <a:p>
            <a:pPr lvl="1"/>
            <a:r>
              <a:rPr lang="en-US" dirty="0"/>
              <a:t>Careful! These can potentially stall the pipeline!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13CE6E-FD67-44A9-87AE-45112B0E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occlusion culling</a:t>
            </a:r>
          </a:p>
        </p:txBody>
      </p:sp>
    </p:spTree>
    <p:extLst>
      <p:ext uri="{BB962C8B-B14F-4D97-AF65-F5344CB8AC3E}">
        <p14:creationId xmlns:p14="http://schemas.microsoft.com/office/powerpoint/2010/main" val="144601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C34C-CB51-4652-80AB-3F720D07C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Drawing More Efficiently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ACC80-191E-4A0F-9EE2-34AFEA895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62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GM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GMTheme" id="{DE9FD2FA-01B9-47DE-A142-5BACBE618DCA}" vid="{AA442D41-2D9D-4493-89FA-3BCE2DFFFC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2386</TotalTime>
  <Words>1824</Words>
  <Application>Microsoft Office PowerPoint</Application>
  <PresentationFormat>On-screen Show (4:3)</PresentationFormat>
  <Paragraphs>432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Consolas</vt:lpstr>
      <vt:lpstr>Lucida Sans Unicode</vt:lpstr>
      <vt:lpstr>Tahoma</vt:lpstr>
      <vt:lpstr>Verdana</vt:lpstr>
      <vt:lpstr>Wingdings 2</vt:lpstr>
      <vt:lpstr>Wingdings 3</vt:lpstr>
      <vt:lpstr>IGMTheme</vt:lpstr>
      <vt:lpstr>Efficiency &amp; Optimizations</vt:lpstr>
      <vt:lpstr>Efficiency &amp; optimizations</vt:lpstr>
      <vt:lpstr>Topics (no particular order)</vt:lpstr>
      <vt:lpstr>Drawing Fewer Objects</vt:lpstr>
      <vt:lpstr>Frustum culling</vt:lpstr>
      <vt:lpstr>Implementing frustum culling</vt:lpstr>
      <vt:lpstr>Occlusion culling</vt:lpstr>
      <vt:lpstr>Implementing occlusion culling</vt:lpstr>
      <vt:lpstr>Drawing More Efficiently</vt:lpstr>
      <vt:lpstr>Drawing more efficiently</vt:lpstr>
      <vt:lpstr>Static batching</vt:lpstr>
      <vt:lpstr>Static batching example</vt:lpstr>
      <vt:lpstr>Static batching drawbacks</vt:lpstr>
      <vt:lpstr>Instanced rendering</vt:lpstr>
      <vt:lpstr>Instanced rendering example</vt:lpstr>
      <vt:lpstr>Instanced rendering drawbacks</vt:lpstr>
      <vt:lpstr>Less CPU  GPU Transfer</vt:lpstr>
      <vt:lpstr>Less data transfer</vt:lpstr>
      <vt:lpstr>Basic cbuffer example</vt:lpstr>
      <vt:lpstr>Multiple cbuffers</vt:lpstr>
      <vt:lpstr>Let’s look at our cbuffer again</vt:lpstr>
      <vt:lpstr>Cbuffers organized by update freq.</vt:lpstr>
      <vt:lpstr>Multiple cbuffers &amp; SimpleShader</vt:lpstr>
      <vt:lpstr>Standardize cbuffers across shaders</vt:lpstr>
      <vt:lpstr>Standardizing cbuffers - example</vt:lpstr>
      <vt:lpstr>Fewer Render-State / Bound-Resource Swaps</vt:lpstr>
      <vt:lpstr>Each of these changes the pipeline</vt:lpstr>
      <vt:lpstr>Changes to the pipeline</vt:lpstr>
      <vt:lpstr>Minimizing swaps</vt:lpstr>
      <vt:lpstr>Minimizing swaps - example</vt:lpstr>
      <vt:lpstr>Which resource is most expensive?</vt:lpstr>
      <vt:lpstr>Swapping - Rules of thumb</vt:lpstr>
      <vt:lpstr>Optimizing Shader Code</vt:lpstr>
      <vt:lpstr>Optimizing shader code</vt:lpstr>
      <vt:lpstr>Low-level thinking</vt:lpstr>
      <vt:lpstr>Computers are fast, right?</vt:lpstr>
      <vt:lpstr>Simple optimization example</vt:lpstr>
      <vt:lpstr>Optimizing math</vt:lpstr>
      <vt:lpstr>Optimizing math</vt:lpstr>
      <vt:lpstr>How many multiplications?</vt:lpstr>
      <vt:lpstr>Reducing multiplications</vt:lpstr>
      <vt:lpstr>Does this really help?</vt:lpstr>
      <vt:lpstr>Side note: Viewing compiled code</vt:lpstr>
      <vt:lpstr>Other improvements?</vt:lpstr>
      <vt:lpstr>“Free” math?</vt:lpstr>
      <vt:lpstr>Absolute value &amp; negative sign</vt:lpstr>
      <vt:lpstr>Saturate</vt:lpstr>
      <vt:lpstr>Holy crap, this is a 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Efficiency &amp; Optimizations</dc:title>
  <dc:creator>Chris Cascioli</dc:creator>
  <cp:lastModifiedBy>Chris Cascioli</cp:lastModifiedBy>
  <cp:revision>110</cp:revision>
  <dcterms:created xsi:type="dcterms:W3CDTF">2020-11-02T22:32:46Z</dcterms:created>
  <dcterms:modified xsi:type="dcterms:W3CDTF">2020-11-24T13:32:51Z</dcterms:modified>
</cp:coreProperties>
</file>